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3"/>
  </p:notesMasterIdLst>
  <p:sldIdLst>
    <p:sldId id="257" r:id="rId2"/>
    <p:sldId id="258" r:id="rId3"/>
    <p:sldId id="510" r:id="rId4"/>
    <p:sldId id="485" r:id="rId5"/>
    <p:sldId id="486" r:id="rId6"/>
    <p:sldId id="487" r:id="rId7"/>
    <p:sldId id="488" r:id="rId8"/>
    <p:sldId id="489" r:id="rId9"/>
    <p:sldId id="490" r:id="rId10"/>
    <p:sldId id="603" r:id="rId11"/>
    <p:sldId id="491" r:id="rId12"/>
    <p:sldId id="492" r:id="rId13"/>
    <p:sldId id="554" r:id="rId14"/>
    <p:sldId id="555" r:id="rId15"/>
    <p:sldId id="508" r:id="rId16"/>
    <p:sldId id="509" r:id="rId17"/>
    <p:sldId id="590" r:id="rId18"/>
    <p:sldId id="513" r:id="rId19"/>
    <p:sldId id="514" r:id="rId20"/>
    <p:sldId id="515" r:id="rId21"/>
    <p:sldId id="516" r:id="rId22"/>
    <p:sldId id="517" r:id="rId23"/>
    <p:sldId id="518" r:id="rId24"/>
    <p:sldId id="519" r:id="rId25"/>
    <p:sldId id="520" r:id="rId26"/>
    <p:sldId id="521" r:id="rId27"/>
    <p:sldId id="523" r:id="rId28"/>
    <p:sldId id="524" r:id="rId29"/>
    <p:sldId id="526" r:id="rId30"/>
    <p:sldId id="527" r:id="rId31"/>
    <p:sldId id="528" r:id="rId32"/>
    <p:sldId id="529" r:id="rId33"/>
    <p:sldId id="530" r:id="rId34"/>
    <p:sldId id="531" r:id="rId35"/>
    <p:sldId id="533" r:id="rId36"/>
    <p:sldId id="539" r:id="rId37"/>
    <p:sldId id="540" r:id="rId38"/>
    <p:sldId id="541" r:id="rId39"/>
    <p:sldId id="544" r:id="rId40"/>
    <p:sldId id="543" r:id="rId41"/>
    <p:sldId id="496" r:id="rId42"/>
    <p:sldId id="542" r:id="rId43"/>
    <p:sldId id="545" r:id="rId44"/>
    <p:sldId id="591" r:id="rId45"/>
    <p:sldId id="557" r:id="rId46"/>
    <p:sldId id="594" r:id="rId47"/>
    <p:sldId id="558" r:id="rId48"/>
    <p:sldId id="559" r:id="rId49"/>
    <p:sldId id="560" r:id="rId50"/>
    <p:sldId id="561" r:id="rId51"/>
    <p:sldId id="562" r:id="rId52"/>
    <p:sldId id="563" r:id="rId53"/>
    <p:sldId id="564" r:id="rId54"/>
    <p:sldId id="565" r:id="rId55"/>
    <p:sldId id="566" r:id="rId56"/>
    <p:sldId id="567" r:id="rId57"/>
    <p:sldId id="568" r:id="rId58"/>
    <p:sldId id="569" r:id="rId59"/>
    <p:sldId id="570" r:id="rId60"/>
    <p:sldId id="571" r:id="rId61"/>
    <p:sldId id="572" r:id="rId62"/>
    <p:sldId id="573" r:id="rId63"/>
    <p:sldId id="574" r:id="rId64"/>
    <p:sldId id="575" r:id="rId65"/>
    <p:sldId id="576" r:id="rId66"/>
    <p:sldId id="577" r:id="rId67"/>
    <p:sldId id="578" r:id="rId68"/>
    <p:sldId id="579" r:id="rId69"/>
    <p:sldId id="580" r:id="rId70"/>
    <p:sldId id="581" r:id="rId71"/>
    <p:sldId id="582" r:id="rId72"/>
    <p:sldId id="583" r:id="rId73"/>
    <p:sldId id="584" r:id="rId74"/>
    <p:sldId id="585" r:id="rId75"/>
    <p:sldId id="586" r:id="rId76"/>
    <p:sldId id="587" r:id="rId77"/>
    <p:sldId id="595" r:id="rId78"/>
    <p:sldId id="602" r:id="rId79"/>
    <p:sldId id="511" r:id="rId80"/>
    <p:sldId id="556" r:id="rId81"/>
    <p:sldId id="497" r:id="rId82"/>
    <p:sldId id="498" r:id="rId83"/>
    <p:sldId id="499" r:id="rId84"/>
    <p:sldId id="294" r:id="rId85"/>
    <p:sldId id="295" r:id="rId86"/>
    <p:sldId id="296" r:id="rId87"/>
    <p:sldId id="298" r:id="rId88"/>
    <p:sldId id="300"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60" r:id="rId112"/>
    <p:sldId id="592" r:id="rId113"/>
    <p:sldId id="546" r:id="rId114"/>
    <p:sldId id="596" r:id="rId115"/>
    <p:sldId id="363" r:id="rId116"/>
    <p:sldId id="365" r:id="rId117"/>
    <p:sldId id="367" r:id="rId118"/>
    <p:sldId id="370" r:id="rId119"/>
    <p:sldId id="371" r:id="rId120"/>
    <p:sldId id="372" r:id="rId121"/>
    <p:sldId id="373" r:id="rId122"/>
    <p:sldId id="374" r:id="rId123"/>
    <p:sldId id="375" r:id="rId124"/>
    <p:sldId id="376" r:id="rId125"/>
    <p:sldId id="383" r:id="rId126"/>
    <p:sldId id="384" r:id="rId127"/>
    <p:sldId id="385" r:id="rId128"/>
    <p:sldId id="386" r:id="rId129"/>
    <p:sldId id="387" r:id="rId130"/>
    <p:sldId id="388" r:id="rId131"/>
    <p:sldId id="389" r:id="rId132"/>
    <p:sldId id="390" r:id="rId133"/>
    <p:sldId id="393" r:id="rId134"/>
    <p:sldId id="394" r:id="rId135"/>
    <p:sldId id="395" r:id="rId136"/>
    <p:sldId id="396" r:id="rId137"/>
    <p:sldId id="397" r:id="rId138"/>
    <p:sldId id="398" r:id="rId139"/>
    <p:sldId id="399" r:id="rId140"/>
    <p:sldId id="400" r:id="rId141"/>
    <p:sldId id="598" r:id="rId142"/>
    <p:sldId id="599" r:id="rId143"/>
    <p:sldId id="597" r:id="rId144"/>
    <p:sldId id="401" r:id="rId145"/>
    <p:sldId id="402" r:id="rId146"/>
    <p:sldId id="600" r:id="rId147"/>
    <p:sldId id="403" r:id="rId148"/>
    <p:sldId id="601" r:id="rId149"/>
    <p:sldId id="407" r:id="rId150"/>
    <p:sldId id="408" r:id="rId151"/>
    <p:sldId id="409" r:id="rId152"/>
    <p:sldId id="410" r:id="rId153"/>
    <p:sldId id="418"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443" r:id="rId179"/>
    <p:sldId id="444" r:id="rId180"/>
    <p:sldId id="445" r:id="rId181"/>
    <p:sldId id="446" r:id="rId182"/>
    <p:sldId id="447" r:id="rId183"/>
    <p:sldId id="448" r:id="rId184"/>
    <p:sldId id="449" r:id="rId185"/>
    <p:sldId id="450" r:id="rId186"/>
    <p:sldId id="451" r:id="rId187"/>
    <p:sldId id="452" r:id="rId188"/>
    <p:sldId id="453" r:id="rId189"/>
    <p:sldId id="454" r:id="rId190"/>
    <p:sldId id="482" r:id="rId191"/>
    <p:sldId id="483" r:id="rId1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37797-FC0F-425E-BF90-13864EB7E987}" type="datetimeFigureOut">
              <a:rPr lang="en-GB" smtClean="0"/>
              <a:t>15/01/2012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D80702-B171-49C5-BFF6-6DC437796793}" type="slidenum">
              <a:rPr lang="en-GB" smtClean="0"/>
              <a:t>‹#›</a:t>
            </a:fld>
            <a:endParaRPr lang="en-GB"/>
          </a:p>
        </p:txBody>
      </p:sp>
    </p:spTree>
    <p:extLst>
      <p:ext uri="{BB962C8B-B14F-4D97-AF65-F5344CB8AC3E}">
        <p14:creationId xmlns:p14="http://schemas.microsoft.com/office/powerpoint/2010/main" val="135827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DD66F-AE07-4F2B-BBA1-BA0A7955525B}" type="slidenum">
              <a:rPr lang="en-US"/>
              <a:pPr/>
              <a:t>9</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444E2-14EF-425C-85CC-B017C0F73E88}" type="slidenum">
              <a:rPr lang="en-US" smtClean="0">
                <a:latin typeface="Arial" pitchFamily="34" charset="0"/>
              </a:rPr>
              <a:pPr/>
              <a:t>117</a:t>
            </a:fld>
            <a:endParaRPr lang="en-US" smtClean="0">
              <a:latin typeface="Arial" pitchFamily="34"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5AD0299-8258-47AA-960B-9AD88D01B8FE}" type="slidenum">
              <a:rPr lang="en-US" smtClean="0">
                <a:latin typeface="Arial" pitchFamily="34" charset="0"/>
              </a:rPr>
              <a:pPr/>
              <a:t>124</a:t>
            </a:fld>
            <a:endParaRPr lang="en-US" smtClean="0">
              <a:latin typeface="Arial" pitchFamily="34"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BA9BAF2-EACD-4563-9268-09310375C307}" type="slidenum">
              <a:rPr lang="en-US" smtClean="0">
                <a:latin typeface="Arial" pitchFamily="34" charset="0"/>
              </a:rPr>
              <a:pPr/>
              <a:t>127</a:t>
            </a:fld>
            <a:endParaRPr lang="en-US" smtClean="0">
              <a:latin typeface="Arial" pitchFamily="34"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56143A5-3B27-4E53-80F4-47059190F5BA}" type="slidenum">
              <a:rPr lang="en-US" smtClean="0">
                <a:latin typeface="Arial" pitchFamily="34" charset="0"/>
              </a:rPr>
              <a:pPr/>
              <a:t>128</a:t>
            </a:fld>
            <a:endParaRPr lang="en-US" smtClean="0">
              <a:latin typeface="Arial" pitchFamily="34"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BC4FE86-A47D-436D-BB5B-8C670F3B069C}" type="slidenum">
              <a:rPr lang="en-US" smtClean="0">
                <a:latin typeface="Arial" pitchFamily="34" charset="0"/>
              </a:rPr>
              <a:pPr/>
              <a:t>129</a:t>
            </a:fld>
            <a:endParaRPr lang="en-US" smtClean="0">
              <a:latin typeface="Arial" pitchFamily="34"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58B5882-DC99-4705-91E5-905E183E6299}" type="slidenum">
              <a:rPr lang="en-US" smtClean="0">
                <a:latin typeface="Arial" pitchFamily="34" charset="0"/>
              </a:rPr>
              <a:pPr/>
              <a:t>130</a:t>
            </a:fld>
            <a:endParaRPr lang="en-US" smtClean="0">
              <a:latin typeface="Arial" pitchFamily="34"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44EC103-5E00-485A-8629-483D2D112650}" type="slidenum">
              <a:rPr lang="en-US" smtClean="0">
                <a:latin typeface="Arial" pitchFamily="34" charset="0"/>
              </a:rPr>
              <a:pPr/>
              <a:t>131</a:t>
            </a:fld>
            <a:endParaRPr lang="en-US" smtClean="0">
              <a:latin typeface="Arial" pitchFamily="34"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C28735E-8E12-47C0-A1DF-5D00C621BF3B}" type="slidenum">
              <a:rPr lang="en-US" smtClean="0">
                <a:latin typeface="Arial" pitchFamily="34" charset="0"/>
              </a:rPr>
              <a:pPr/>
              <a:t>132</a:t>
            </a:fld>
            <a:endParaRPr lang="en-US" smtClean="0">
              <a:latin typeface="Arial" pitchFamily="34"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FB4911B-1091-4BDE-A02A-28EB5AB3E670}" type="slidenum">
              <a:rPr lang="en-US" smtClean="0">
                <a:latin typeface="Arial" pitchFamily="34" charset="0"/>
              </a:rPr>
              <a:pPr/>
              <a:t>142</a:t>
            </a:fld>
            <a:endParaRPr lang="en-US" smtClean="0">
              <a:latin typeface="Arial" pitchFamily="34"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91D40-AB0A-49D9-AD25-0162ADCA79F7}" type="slidenum">
              <a:rPr lang="en-US"/>
              <a:pPr/>
              <a:t>146</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8D77-D7CA-44C4-A7D8-D083F6FCF360}" type="slidenum">
              <a:rPr lang="en-US"/>
              <a:pPr/>
              <a:t>13</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55BD657-A6F6-4DB2-826B-BC165E397B81}" type="slidenum">
              <a:rPr lang="en-US" smtClean="0">
                <a:latin typeface="Arial" pitchFamily="34" charset="0"/>
              </a:rPr>
              <a:pPr/>
              <a:t>152</a:t>
            </a:fld>
            <a:endParaRPr lang="en-US" smtClean="0">
              <a:latin typeface="Arial" pitchFamily="34"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1FAC17B-4594-4FE2-A0EB-7B4FC82492D2}" type="slidenum">
              <a:rPr lang="en-US" smtClean="0">
                <a:latin typeface="Arial" pitchFamily="34" charset="0"/>
              </a:rPr>
              <a:pPr/>
              <a:t>153</a:t>
            </a:fld>
            <a:endParaRPr lang="en-US" smtClean="0">
              <a:latin typeface="Arial" pitchFamily="34"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4A75A28-F229-47A5-A7C7-43F8A8573A91}" type="slidenum">
              <a:rPr lang="en-US" smtClean="0">
                <a:latin typeface="Arial" pitchFamily="34" charset="0"/>
              </a:rPr>
              <a:pPr/>
              <a:t>154</a:t>
            </a:fld>
            <a:endParaRPr lang="en-US" smtClean="0">
              <a:latin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E255E0A-5357-4F68-A71B-145FAA8CE8AE}" type="slidenum">
              <a:rPr lang="en-US" smtClean="0">
                <a:latin typeface="Arial" pitchFamily="34" charset="0"/>
              </a:rPr>
              <a:pPr/>
              <a:t>155</a:t>
            </a:fld>
            <a:endParaRPr lang="en-US" smtClean="0">
              <a:latin typeface="Arial"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8B347B4-30A9-4FBF-84A6-538183FB5D52}" type="slidenum">
              <a:rPr lang="en-US" smtClean="0">
                <a:latin typeface="Arial" pitchFamily="34" charset="0"/>
              </a:rPr>
              <a:pPr/>
              <a:t>156</a:t>
            </a:fld>
            <a:endParaRPr lang="en-US" smtClean="0">
              <a:latin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6A9E42B-20E1-4E67-893A-C095A8957094}" type="slidenum">
              <a:rPr lang="en-US" smtClean="0">
                <a:latin typeface="Arial" pitchFamily="34" charset="0"/>
              </a:rPr>
              <a:pPr/>
              <a:t>157</a:t>
            </a:fld>
            <a:endParaRPr lang="en-US" smtClean="0">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3F87486-4292-4E86-B256-F4965EEF3C96}" type="slidenum">
              <a:rPr lang="en-US" smtClean="0">
                <a:latin typeface="Arial" pitchFamily="34" charset="0"/>
              </a:rPr>
              <a:pPr/>
              <a:t>158</a:t>
            </a:fld>
            <a:endParaRPr lang="en-US" smtClean="0">
              <a:latin typeface="Arial" pitchFamily="34"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CD0C60D-1AB5-4FCF-A7EB-E4DA79C94B35}" type="slidenum">
              <a:rPr lang="en-US" smtClean="0">
                <a:latin typeface="Arial" pitchFamily="34" charset="0"/>
              </a:rPr>
              <a:pPr/>
              <a:t>159</a:t>
            </a:fld>
            <a:endParaRPr lang="en-US" smtClean="0">
              <a:latin typeface="Arial" pitchFamily="34"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49F3CCC-0225-47D8-8B02-226F0E5D3358}" type="slidenum">
              <a:rPr lang="en-US" smtClean="0">
                <a:latin typeface="Arial" pitchFamily="34" charset="0"/>
              </a:rPr>
              <a:pPr/>
              <a:t>160</a:t>
            </a:fld>
            <a:endParaRPr lang="en-US" smtClean="0">
              <a:latin typeface="Arial" pitchFamily="34"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263C11F-DD6C-4620-8A32-C40504E5FD69}" type="slidenum">
              <a:rPr lang="en-US" smtClean="0">
                <a:latin typeface="Arial" pitchFamily="34" charset="0"/>
              </a:rPr>
              <a:pPr/>
              <a:t>161</a:t>
            </a:fld>
            <a:endParaRPr lang="en-US" smtClean="0">
              <a:latin typeface="Arial" pitchFamily="34"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718BE01-24C5-4126-8FC9-AF43B6590A71}" type="slidenum">
              <a:rPr lang="en-US" smtClean="0">
                <a:latin typeface="Arial" pitchFamily="34" charset="0"/>
              </a:rPr>
              <a:pPr/>
              <a:t>52</a:t>
            </a:fld>
            <a:endParaRPr lang="en-US" smtClean="0">
              <a:latin typeface="Arial" pitchFamily="34" charset="0"/>
            </a:endParaRPr>
          </a:p>
        </p:txBody>
      </p:sp>
      <p:sp>
        <p:nvSpPr>
          <p:cNvPr id="237571" name="Rectangle 2"/>
          <p:cNvSpPr>
            <a:spLocks noGrp="1" noRot="1" noChangeAspect="1" noChangeArrowheads="1" noTextEdit="1"/>
          </p:cNvSpPr>
          <p:nvPr>
            <p:ph type="sldImg"/>
          </p:nvPr>
        </p:nvSpPr>
        <p:spPr>
          <a:xfrm>
            <a:off x="1166813" y="727075"/>
            <a:ext cx="4529137" cy="3397250"/>
          </a:xfrm>
          <a:ln w="12700" cap="flat"/>
        </p:spPr>
      </p:sp>
      <p:sp>
        <p:nvSpPr>
          <p:cNvPr id="237572" name="Rectangle 3"/>
          <p:cNvSpPr>
            <a:spLocks noGrp="1" noChangeArrowheads="1"/>
          </p:cNvSpPr>
          <p:nvPr>
            <p:ph type="body" idx="1"/>
          </p:nvPr>
        </p:nvSpPr>
        <p:spPr>
          <a:xfrm>
            <a:off x="912813" y="4351338"/>
            <a:ext cx="5030787" cy="4111625"/>
          </a:xfrm>
          <a:noFill/>
        </p:spPr>
        <p:txBody>
          <a:bodyPr lIns="92053" tIns="46026" rIns="92053" bIns="46026"/>
          <a:lstStyle/>
          <a:p>
            <a:pPr eaLnBrk="1" hangingPunct="1">
              <a:lnSpc>
                <a:spcPct val="90000"/>
              </a:lnSpc>
            </a:pPr>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2EEAFE-1EFC-4986-BD9C-804967803A1E}" type="slidenum">
              <a:rPr lang="en-US" smtClean="0">
                <a:latin typeface="Arial" pitchFamily="34" charset="0"/>
              </a:rPr>
              <a:pPr/>
              <a:t>162</a:t>
            </a:fld>
            <a:endParaRPr lang="en-US" smtClean="0">
              <a:latin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0963848-7E24-4976-B061-0697CA8DD7D8}" type="slidenum">
              <a:rPr lang="en-US" smtClean="0">
                <a:latin typeface="Arial" pitchFamily="34" charset="0"/>
              </a:rPr>
              <a:pPr/>
              <a:t>163</a:t>
            </a:fld>
            <a:endParaRPr lang="en-US" smtClean="0">
              <a:latin typeface="Arial" pitchFamily="34" charset="0"/>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080884-B4CF-4CE7-9E9F-7DE0C3B03EAC}" type="slidenum">
              <a:rPr lang="en-US" smtClean="0">
                <a:latin typeface="Arial" pitchFamily="34" charset="0"/>
              </a:rPr>
              <a:pPr/>
              <a:t>164</a:t>
            </a:fld>
            <a:endParaRPr lang="en-US" smtClean="0">
              <a:latin typeface="Arial" pitchFamily="34"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C4867DA-53B9-4407-94EB-14ADD79638F0}" type="slidenum">
              <a:rPr lang="en-US" smtClean="0">
                <a:latin typeface="Arial" pitchFamily="34" charset="0"/>
              </a:rPr>
              <a:pPr/>
              <a:t>165</a:t>
            </a:fld>
            <a:endParaRPr lang="en-US" smtClean="0">
              <a:latin typeface="Arial" pitchFamily="34" charset="0"/>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62A81F7-6DEB-4ED2-9CFF-831344D10681}" type="slidenum">
              <a:rPr lang="en-US" smtClean="0">
                <a:latin typeface="Arial" pitchFamily="34" charset="0"/>
              </a:rPr>
              <a:pPr/>
              <a:t>166</a:t>
            </a:fld>
            <a:endParaRPr lang="en-US" smtClean="0">
              <a:latin typeface="Arial" pitchFamily="34"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C9B0CA-0CA8-4E17-984F-BE064846B0D3}" type="slidenum">
              <a:rPr lang="en-US" smtClean="0">
                <a:latin typeface="Arial" pitchFamily="34" charset="0"/>
              </a:rPr>
              <a:pPr/>
              <a:t>167</a:t>
            </a:fld>
            <a:endParaRPr lang="en-US" smtClean="0">
              <a:latin typeface="Arial" pitchFamily="34"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C4883D8-CA78-417E-83F3-B85BB3921739}" type="slidenum">
              <a:rPr lang="en-US" smtClean="0">
                <a:latin typeface="Arial" pitchFamily="34" charset="0"/>
              </a:rPr>
              <a:pPr/>
              <a:t>168</a:t>
            </a:fld>
            <a:endParaRPr lang="en-US" smtClean="0">
              <a:latin typeface="Arial" pitchFamily="34"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377627E-C679-454C-A589-F05BC5CE68B1}" type="slidenum">
              <a:rPr lang="en-US" smtClean="0">
                <a:latin typeface="Arial" pitchFamily="34" charset="0"/>
              </a:rPr>
              <a:pPr/>
              <a:t>169</a:t>
            </a:fld>
            <a:endParaRPr lang="en-US" smtClean="0">
              <a:latin typeface="Arial" pitchFamily="34"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31A9067-3CF4-4654-8B0D-414FD05F1FD6}" type="slidenum">
              <a:rPr lang="en-US" smtClean="0">
                <a:latin typeface="Arial" pitchFamily="34" charset="0"/>
              </a:rPr>
              <a:pPr/>
              <a:t>170</a:t>
            </a:fld>
            <a:endParaRPr lang="en-US" smtClean="0">
              <a:latin typeface="Arial" pitchFamily="34"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B973DF5-36B6-4626-ACFE-BE2A8E8A7DF9}" type="slidenum">
              <a:rPr lang="en-US" smtClean="0">
                <a:latin typeface="Arial" pitchFamily="34" charset="0"/>
              </a:rPr>
              <a:pPr/>
              <a:t>171</a:t>
            </a:fld>
            <a:endParaRPr lang="en-US" smtClean="0">
              <a:latin typeface="Arial" pitchFamily="34"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78AC7E6-C371-42CA-8DB7-569406BB1C20}" type="slidenum">
              <a:rPr lang="en-US" smtClean="0">
                <a:latin typeface="Arial" pitchFamily="34" charset="0"/>
              </a:rPr>
              <a:pPr/>
              <a:t>60</a:t>
            </a:fld>
            <a:endParaRPr lang="en-US" smtClean="0">
              <a:latin typeface="Arial" pitchFamily="34" charset="0"/>
            </a:endParaRPr>
          </a:p>
        </p:txBody>
      </p:sp>
      <p:sp>
        <p:nvSpPr>
          <p:cNvPr id="238595" name="Rectangle 2"/>
          <p:cNvSpPr>
            <a:spLocks noGrp="1" noRot="1" noChangeAspect="1" noChangeArrowheads="1" noTextEdit="1"/>
          </p:cNvSpPr>
          <p:nvPr>
            <p:ph type="sldImg"/>
          </p:nvPr>
        </p:nvSpPr>
        <p:spPr>
          <a:xfrm>
            <a:off x="1149350" y="687388"/>
            <a:ext cx="4565650" cy="3424237"/>
          </a:xfrm>
          <a:ln w="12700" cap="flat"/>
        </p:spPr>
      </p:sp>
      <p:sp>
        <p:nvSpPr>
          <p:cNvPr id="238596" name="Rectangle 3"/>
          <p:cNvSpPr>
            <a:spLocks noGrp="1" noChangeArrowheads="1"/>
          </p:cNvSpPr>
          <p:nvPr>
            <p:ph type="body" idx="1"/>
          </p:nvPr>
        </p:nvSpPr>
        <p:spPr>
          <a:xfrm>
            <a:off x="914400" y="4341813"/>
            <a:ext cx="5029200" cy="4116387"/>
          </a:xfrm>
          <a:noFill/>
        </p:spPr>
        <p:txBody>
          <a:bodyPr lIns="92075" tIns="46038" rIns="92075" bIns="46038"/>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E6A0E57-D03C-41A2-BF53-D31F39453CF7}" type="slidenum">
              <a:rPr lang="en-US" smtClean="0">
                <a:latin typeface="Arial" pitchFamily="34" charset="0"/>
              </a:rPr>
              <a:pPr/>
              <a:t>172</a:t>
            </a:fld>
            <a:endParaRPr lang="en-US" smtClean="0">
              <a:latin typeface="Arial" pitchFamily="34" charset="0"/>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B8FC345-A357-4EDB-B044-2C113E48B0BC}" type="slidenum">
              <a:rPr lang="en-US" smtClean="0">
                <a:latin typeface="Arial" pitchFamily="34" charset="0"/>
              </a:rPr>
              <a:pPr/>
              <a:t>173</a:t>
            </a:fld>
            <a:endParaRPr lang="en-US" smtClean="0">
              <a:latin typeface="Arial" pitchFamily="34"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306424B-B909-440B-8A2D-150AEF0DB8F5}" type="slidenum">
              <a:rPr lang="en-US" smtClean="0">
                <a:latin typeface="Arial" pitchFamily="34" charset="0"/>
              </a:rPr>
              <a:pPr/>
              <a:t>174</a:t>
            </a:fld>
            <a:endParaRPr lang="en-US" smtClean="0">
              <a:latin typeface="Arial" pitchFamily="34"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EE5FA39-B3E2-495F-B258-1831DBEB5C44}" type="slidenum">
              <a:rPr lang="en-US" smtClean="0">
                <a:latin typeface="Arial" pitchFamily="34" charset="0"/>
              </a:rPr>
              <a:pPr/>
              <a:t>175</a:t>
            </a:fld>
            <a:endParaRPr lang="en-US" smtClean="0">
              <a:latin typeface="Arial" pitchFamily="34"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E07F310-E6A5-4F79-9A64-59A53F85AFCC}" type="slidenum">
              <a:rPr lang="en-US" smtClean="0">
                <a:latin typeface="Arial" pitchFamily="34" charset="0"/>
              </a:rPr>
              <a:pPr/>
              <a:t>176</a:t>
            </a:fld>
            <a:endParaRPr lang="en-US" smtClean="0">
              <a:latin typeface="Arial" pitchFamily="34"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5533AD9-7297-46CE-8204-23560FF58235}" type="slidenum">
              <a:rPr lang="en-US" smtClean="0">
                <a:latin typeface="Arial" pitchFamily="34" charset="0"/>
              </a:rPr>
              <a:pPr/>
              <a:t>177</a:t>
            </a:fld>
            <a:endParaRPr lang="en-US" smtClean="0">
              <a:latin typeface="Arial" pitchFamily="34"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E49716A-9BB9-4147-82B0-1601D792646F}" type="slidenum">
              <a:rPr lang="en-US" smtClean="0">
                <a:latin typeface="Arial" pitchFamily="34" charset="0"/>
              </a:rPr>
              <a:pPr/>
              <a:t>178</a:t>
            </a:fld>
            <a:endParaRPr lang="en-US" smtClean="0">
              <a:latin typeface="Arial" pitchFamily="34"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B2D79D8-D519-4667-BE38-2EAA948CB98C}" type="slidenum">
              <a:rPr lang="en-US" smtClean="0">
                <a:latin typeface="Arial" pitchFamily="34" charset="0"/>
              </a:rPr>
              <a:pPr/>
              <a:t>179</a:t>
            </a:fld>
            <a:endParaRPr lang="en-US" smtClean="0">
              <a:latin typeface="Arial" pitchFamily="34"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2254D01-8370-4422-B99D-ED14C29D3F45}" type="slidenum">
              <a:rPr lang="en-US" smtClean="0">
                <a:latin typeface="Arial" pitchFamily="34" charset="0"/>
              </a:rPr>
              <a:pPr/>
              <a:t>180</a:t>
            </a:fld>
            <a:endParaRPr lang="en-US" smtClean="0">
              <a:latin typeface="Arial" pitchFamily="34"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C68FDFE-8AA8-4004-935E-23F08B6845F4}" type="slidenum">
              <a:rPr lang="en-US" smtClean="0">
                <a:latin typeface="Arial" pitchFamily="34" charset="0"/>
              </a:rPr>
              <a:pPr/>
              <a:t>181</a:t>
            </a:fld>
            <a:endParaRPr lang="en-US" smtClean="0">
              <a:latin typeface="Arial" pitchFamily="34"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9BDB45A-7C16-4BB5-AA38-0E17A5D311D8}" type="slidenum">
              <a:rPr lang="en-US" smtClean="0">
                <a:latin typeface="Arial" pitchFamily="34" charset="0"/>
              </a:rPr>
              <a:pPr/>
              <a:t>75</a:t>
            </a:fld>
            <a:endParaRPr lang="en-US" smtClean="0">
              <a:latin typeface="Arial" pitchFamily="34" charset="0"/>
            </a:endParaRPr>
          </a:p>
        </p:txBody>
      </p:sp>
      <p:sp>
        <p:nvSpPr>
          <p:cNvPr id="239619" name="Rectangle 2"/>
          <p:cNvSpPr>
            <a:spLocks noGrp="1" noRot="1" noChangeAspect="1" noChangeArrowheads="1" noTextEdit="1"/>
          </p:cNvSpPr>
          <p:nvPr>
            <p:ph type="sldImg"/>
          </p:nvPr>
        </p:nvSpPr>
        <p:spPr>
          <a:xfrm>
            <a:off x="1149350" y="687388"/>
            <a:ext cx="4565650" cy="3424237"/>
          </a:xfrm>
          <a:ln w="12700" cap="flat"/>
        </p:spPr>
      </p:sp>
      <p:sp>
        <p:nvSpPr>
          <p:cNvPr id="239620" name="Rectangle 3"/>
          <p:cNvSpPr>
            <a:spLocks noGrp="1" noChangeArrowheads="1"/>
          </p:cNvSpPr>
          <p:nvPr>
            <p:ph type="body" idx="1"/>
          </p:nvPr>
        </p:nvSpPr>
        <p:spPr>
          <a:xfrm>
            <a:off x="914400" y="4341813"/>
            <a:ext cx="5029200" cy="4116387"/>
          </a:xfrm>
          <a:noFill/>
        </p:spPr>
        <p:txBody>
          <a:bodyPr lIns="92075" tIns="46038" rIns="92075" bIns="46038"/>
          <a:lstStyle/>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791F1E5-4E92-4CD3-A7C9-F41A99F51238}" type="slidenum">
              <a:rPr lang="en-US" smtClean="0">
                <a:latin typeface="Arial" pitchFamily="34" charset="0"/>
              </a:rPr>
              <a:pPr/>
              <a:t>182</a:t>
            </a:fld>
            <a:endParaRPr lang="en-US" smtClean="0">
              <a:latin typeface="Arial" pitchFamily="34"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A33A8D8-7B07-4D0B-969D-0085EA214EEC}" type="slidenum">
              <a:rPr lang="en-US" smtClean="0">
                <a:latin typeface="Arial" pitchFamily="34" charset="0"/>
              </a:rPr>
              <a:pPr/>
              <a:t>188</a:t>
            </a:fld>
            <a:endParaRPr lang="en-US" smtClean="0">
              <a:latin typeface="Arial" pitchFamily="34"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1DB82E5-B905-468E-8037-6F797CC06E70}" type="slidenum">
              <a:rPr lang="en-US" smtClean="0">
                <a:latin typeface="Arial" pitchFamily="34" charset="0"/>
              </a:rPr>
              <a:pPr/>
              <a:t>80</a:t>
            </a:fld>
            <a:endParaRPr lang="en-US" smtClean="0">
              <a:latin typeface="Arial" pitchFamily="34" charset="0"/>
            </a:endParaRPr>
          </a:p>
        </p:txBody>
      </p:sp>
      <p:sp>
        <p:nvSpPr>
          <p:cNvPr id="236547" name="Rectangle 2"/>
          <p:cNvSpPr>
            <a:spLocks noGrp="1" noRot="1" noChangeAspect="1" noChangeArrowheads="1" noTextEdit="1"/>
          </p:cNvSpPr>
          <p:nvPr>
            <p:ph type="sldImg"/>
          </p:nvPr>
        </p:nvSpPr>
        <p:spPr>
          <a:xfrm>
            <a:off x="1149350" y="687388"/>
            <a:ext cx="4565650" cy="3424237"/>
          </a:xfrm>
          <a:ln w="12700" cap="flat"/>
        </p:spPr>
      </p:sp>
      <p:sp>
        <p:nvSpPr>
          <p:cNvPr id="236548" name="Rectangle 3"/>
          <p:cNvSpPr>
            <a:spLocks noGrp="1" noChangeArrowheads="1"/>
          </p:cNvSpPr>
          <p:nvPr>
            <p:ph type="body" idx="1"/>
          </p:nvPr>
        </p:nvSpPr>
        <p:spPr>
          <a:xfrm>
            <a:off x="914400" y="4341813"/>
            <a:ext cx="5029200" cy="4116387"/>
          </a:xfrm>
          <a:noFill/>
        </p:spPr>
        <p:txBody>
          <a:bodyPr lIns="92075" tIns="46038" rIns="92075" bIns="46038"/>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D4C25B9-E208-452E-9280-2D8517306FF4}" type="slidenum">
              <a:rPr lang="en-US" smtClean="0">
                <a:latin typeface="Arial" pitchFamily="34" charset="0"/>
              </a:rPr>
              <a:pPr/>
              <a:t>90</a:t>
            </a:fld>
            <a:endParaRPr lang="en-US" smtClean="0">
              <a:latin typeface="Arial"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867A74D-F8E3-4B6F-B830-C5864A7B5018}" type="slidenum">
              <a:rPr lang="en-US" smtClean="0">
                <a:latin typeface="Arial" pitchFamily="34" charset="0"/>
              </a:rPr>
              <a:pPr/>
              <a:t>93</a:t>
            </a:fld>
            <a:endParaRPr lang="en-US" smtClean="0">
              <a:latin typeface="Arial"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CC8B47-4F85-4311-A5B5-B6B8537CBDE4}" type="slidenum">
              <a:rPr lang="en-US" smtClean="0">
                <a:latin typeface="Arial" pitchFamily="34" charset="0"/>
              </a:rPr>
              <a:pPr/>
              <a:t>96</a:t>
            </a:fld>
            <a:endParaRPr lang="en-US" smtClean="0">
              <a:latin typeface="Arial" pitchFamily="34"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82025A-809E-449A-BD25-33150B61ADB7}" type="datetimeFigureOut">
              <a:rPr lang="en-GB" smtClean="0"/>
              <a:t>15/01/2012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186992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2025A-809E-449A-BD25-33150B61ADB7}" type="datetimeFigureOut">
              <a:rPr lang="en-GB" smtClean="0"/>
              <a:t>15/01/2012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31321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2025A-809E-449A-BD25-33150B61ADB7}" type="datetimeFigureOut">
              <a:rPr lang="en-GB" smtClean="0"/>
              <a:t>15/01/2012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211583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82688" y="2017713"/>
            <a:ext cx="3810000" cy="4114800"/>
          </a:xfrm>
        </p:spPr>
        <p:txBody>
          <a:bodyPr/>
          <a:lstStyle/>
          <a:p>
            <a:pPr lvl="0"/>
            <a:endParaRPr lang="en-GB"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54FB9F2-5503-4198-8483-A7AC8F482173}" type="slidenum">
              <a:rPr lang="en-US"/>
              <a:pPr>
                <a:defRPr/>
              </a:pPr>
              <a:t>‹#›</a:t>
            </a:fld>
            <a:endParaRPr lang="en-US"/>
          </a:p>
        </p:txBody>
      </p:sp>
    </p:spTree>
    <p:extLst>
      <p:ext uri="{BB962C8B-B14F-4D97-AF65-F5344CB8AC3E}">
        <p14:creationId xmlns:p14="http://schemas.microsoft.com/office/powerpoint/2010/main" val="108421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2025A-809E-449A-BD25-33150B61ADB7}" type="datetimeFigureOut">
              <a:rPr lang="en-GB" smtClean="0"/>
              <a:t>15/01/2012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399051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2025A-809E-449A-BD25-33150B61ADB7}" type="datetimeFigureOut">
              <a:rPr lang="en-GB" smtClean="0"/>
              <a:t>15/01/2012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181144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82025A-809E-449A-BD25-33150B61ADB7}" type="datetimeFigureOut">
              <a:rPr lang="en-GB" smtClean="0"/>
              <a:t>15/01/2012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85033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82025A-809E-449A-BD25-33150B61ADB7}" type="datetimeFigureOut">
              <a:rPr lang="en-GB" smtClean="0"/>
              <a:t>15/01/2012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218682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82025A-809E-449A-BD25-33150B61ADB7}" type="datetimeFigureOut">
              <a:rPr lang="en-GB" smtClean="0"/>
              <a:t>15/01/2012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285435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2025A-809E-449A-BD25-33150B61ADB7}" type="datetimeFigureOut">
              <a:rPr lang="en-GB" smtClean="0"/>
              <a:t>15/01/2012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259981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2025A-809E-449A-BD25-33150B61ADB7}" type="datetimeFigureOut">
              <a:rPr lang="en-GB" smtClean="0"/>
              <a:t>15/01/2012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38153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2025A-809E-449A-BD25-33150B61ADB7}" type="datetimeFigureOut">
              <a:rPr lang="en-GB" smtClean="0"/>
              <a:t>15/01/2012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602BE-C7E3-4B14-8D42-AD5192C0B27D}" type="slidenum">
              <a:rPr lang="en-GB" smtClean="0"/>
              <a:t>‹#›</a:t>
            </a:fld>
            <a:endParaRPr lang="en-GB"/>
          </a:p>
        </p:txBody>
      </p:sp>
    </p:spTree>
    <p:extLst>
      <p:ext uri="{BB962C8B-B14F-4D97-AF65-F5344CB8AC3E}">
        <p14:creationId xmlns:p14="http://schemas.microsoft.com/office/powerpoint/2010/main" val="135041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2025A-809E-449A-BD25-33150B61ADB7}" type="datetimeFigureOut">
              <a:rPr lang="en-GB" smtClean="0"/>
              <a:t>15/01/2012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02BE-C7E3-4B14-8D42-AD5192C0B27D}" type="slidenum">
              <a:rPr lang="en-GB" smtClean="0"/>
              <a:t>‹#›</a:t>
            </a:fld>
            <a:endParaRPr lang="en-GB"/>
          </a:p>
        </p:txBody>
      </p:sp>
    </p:spTree>
    <p:extLst>
      <p:ext uri="{BB962C8B-B14F-4D97-AF65-F5344CB8AC3E}">
        <p14:creationId xmlns:p14="http://schemas.microsoft.com/office/powerpoint/2010/main" val="1569996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752600"/>
            <a:ext cx="7772400" cy="1316038"/>
          </a:xfrm>
        </p:spPr>
        <p:txBody>
          <a:bodyPr>
            <a:normAutofit fontScale="90000"/>
          </a:bodyPr>
          <a:lstStyle/>
          <a:p>
            <a:pPr algn="l" eaLnBrk="1" hangingPunct="1"/>
            <a:r>
              <a:rPr lang="en-US" dirty="0" smtClean="0">
                <a:latin typeface="Verdana" pitchFamily="34" charset="0"/>
              </a:rPr>
              <a:t>Achieving financial stability under OFR</a:t>
            </a:r>
          </a:p>
        </p:txBody>
      </p:sp>
      <p:sp>
        <p:nvSpPr>
          <p:cNvPr id="3075" name="Rectangle 3"/>
          <p:cNvSpPr>
            <a:spLocks noGrp="1" noChangeArrowheads="1"/>
          </p:cNvSpPr>
          <p:nvPr>
            <p:ph type="subTitle" idx="1"/>
          </p:nvPr>
        </p:nvSpPr>
        <p:spPr>
          <a:xfrm>
            <a:off x="1371600" y="5568950"/>
            <a:ext cx="6400800" cy="69850"/>
          </a:xfrm>
        </p:spPr>
        <p:txBody>
          <a:bodyPr>
            <a:normAutofit fontScale="25000" lnSpcReduction="20000"/>
          </a:bodyPr>
          <a:lstStyle/>
          <a:p>
            <a:pPr eaLnBrk="1" hangingPunct="1">
              <a:lnSpc>
                <a:spcPct val="80000"/>
              </a:lnSpc>
            </a:pPr>
            <a:endParaRPr lang="en-US" sz="800" smtClean="0"/>
          </a:p>
        </p:txBody>
      </p:sp>
    </p:spTree>
    <p:extLst>
      <p:ext uri="{BB962C8B-B14F-4D97-AF65-F5344CB8AC3E}">
        <p14:creationId xmlns:p14="http://schemas.microsoft.com/office/powerpoint/2010/main" val="4096726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112568"/>
          </a:xfrm>
        </p:spPr>
        <p:txBody>
          <a:bodyPr>
            <a:normAutofit/>
          </a:bodyPr>
          <a:lstStyle/>
          <a:p>
            <a:pPr algn="l"/>
            <a:r>
              <a:rPr lang="en-GB" sz="2400" b="1" dirty="0" smtClean="0"/>
              <a:t>Examples </a:t>
            </a:r>
            <a:r>
              <a:rPr lang="en-GB" sz="2400" b="1" dirty="0" smtClean="0"/>
              <a:t>from the Indicative Behaviours which may mean you are not achieving the financial stability </a:t>
            </a:r>
            <a:r>
              <a:rPr lang="en-GB" sz="2400" b="1" dirty="0" smtClean="0"/>
              <a:t>outcomes</a:t>
            </a:r>
            <a:r>
              <a:rPr lang="en-GB" sz="3200" dirty="0"/>
              <a:t/>
            </a:r>
            <a:br>
              <a:rPr lang="en-GB" sz="3200" dirty="0"/>
            </a:br>
            <a:r>
              <a:rPr lang="en-GB" sz="1600" dirty="0" smtClean="0"/>
              <a:t/>
            </a:r>
            <a:br>
              <a:rPr lang="en-GB" sz="1600" dirty="0" smtClean="0"/>
            </a:br>
            <a:r>
              <a:rPr lang="en-GB" sz="1600" dirty="0" smtClean="0"/>
              <a:t/>
            </a:r>
            <a:br>
              <a:rPr lang="en-GB" sz="1600" dirty="0" smtClean="0"/>
            </a:br>
            <a:r>
              <a:rPr lang="en-GB" sz="1600" dirty="0" smtClean="0"/>
              <a:t/>
            </a:r>
            <a:br>
              <a:rPr lang="en-GB" sz="1600" dirty="0" smtClean="0"/>
            </a:br>
            <a:r>
              <a:rPr lang="en-GB" sz="1600" b="1" dirty="0" smtClean="0">
                <a:latin typeface="Verdana" pitchFamily="34" charset="0"/>
              </a:rPr>
              <a:t>IB </a:t>
            </a:r>
            <a:r>
              <a:rPr lang="en-GB" sz="1600" b="1" dirty="0">
                <a:latin typeface="Verdana" pitchFamily="34" charset="0"/>
              </a:rPr>
              <a:t>(10.3) </a:t>
            </a:r>
            <a:r>
              <a:rPr lang="en-GB" sz="1600" dirty="0">
                <a:latin typeface="Verdana" pitchFamily="34" charset="0"/>
              </a:rPr>
              <a:t>– notifying the SRA promptly of any </a:t>
            </a:r>
            <a:r>
              <a:rPr lang="en-GB" sz="1600" dirty="0">
                <a:solidFill>
                  <a:srgbClr val="FF0000"/>
                </a:solidFill>
                <a:latin typeface="Verdana" pitchFamily="34" charset="0"/>
              </a:rPr>
              <a:t>indicators of </a:t>
            </a:r>
            <a:r>
              <a:rPr lang="en-GB" sz="1600" dirty="0" smtClean="0">
                <a:solidFill>
                  <a:srgbClr val="FF0000"/>
                </a:solidFill>
                <a:latin typeface="Verdana" pitchFamily="34" charset="0"/>
              </a:rPr>
              <a:t>serious</a:t>
            </a:r>
            <a:r>
              <a:rPr lang="en-GB" sz="1600" dirty="0">
                <a:solidFill>
                  <a:srgbClr val="FF0000"/>
                </a:solidFill>
                <a:latin typeface="Verdana" pitchFamily="34" charset="0"/>
              </a:rPr>
              <a:t> financial </a:t>
            </a:r>
            <a:r>
              <a:rPr lang="en-GB" sz="1600" dirty="0" smtClean="0">
                <a:solidFill>
                  <a:srgbClr val="FF0000"/>
                </a:solidFill>
                <a:latin typeface="Verdana" pitchFamily="34" charset="0"/>
              </a:rPr>
              <a:t>difficulty, such as inability to pay your professional indemnity insurance premium, or rent or salaries, or breach of bank covenants </a:t>
            </a:r>
            <a:r>
              <a:rPr lang="en-GB" sz="1600" dirty="0" smtClean="0">
                <a:latin typeface="Verdana" pitchFamily="34" charset="0"/>
              </a:rPr>
              <a:t/>
            </a:r>
            <a:br>
              <a:rPr lang="en-GB" sz="1600" dirty="0" smtClean="0">
                <a:latin typeface="Verdana" pitchFamily="34" charset="0"/>
              </a:rPr>
            </a:br>
            <a:r>
              <a:rPr lang="en-GB" sz="1600" dirty="0">
                <a:latin typeface="Verdana" pitchFamily="34" charset="0"/>
              </a:rPr>
              <a:t/>
            </a:r>
            <a:br>
              <a:rPr lang="en-GB" sz="1600" dirty="0">
                <a:latin typeface="Verdana" pitchFamily="34" charset="0"/>
              </a:rPr>
            </a:br>
            <a:r>
              <a:rPr lang="en-GB" sz="1600" dirty="0" smtClean="0">
                <a:latin typeface="Verdana" pitchFamily="34" charset="0"/>
              </a:rPr>
              <a:t/>
            </a:r>
            <a:br>
              <a:rPr lang="en-GB" sz="1600" dirty="0" smtClean="0">
                <a:latin typeface="Verdana" pitchFamily="34" charset="0"/>
              </a:rPr>
            </a:br>
            <a:r>
              <a:rPr lang="en-GB" sz="1600" dirty="0" smtClean="0">
                <a:latin typeface="Verdana" pitchFamily="34" charset="0"/>
              </a:rPr>
              <a:t/>
            </a:r>
            <a:br>
              <a:rPr lang="en-GB" sz="1600" dirty="0" smtClean="0">
                <a:latin typeface="Verdana" pitchFamily="34" charset="0"/>
              </a:rPr>
            </a:br>
            <a:r>
              <a:rPr lang="en-GB" sz="1600" b="1" dirty="0" smtClean="0">
                <a:latin typeface="Verdana" pitchFamily="34" charset="0"/>
              </a:rPr>
              <a:t>IB </a:t>
            </a:r>
            <a:r>
              <a:rPr lang="en-GB" sz="1600" b="1" dirty="0">
                <a:latin typeface="Verdana" pitchFamily="34" charset="0"/>
              </a:rPr>
              <a:t>(10.4) </a:t>
            </a:r>
            <a:r>
              <a:rPr lang="en-GB" sz="1600" dirty="0">
                <a:latin typeface="Verdana" pitchFamily="34" charset="0"/>
              </a:rPr>
              <a:t>– notifying the SRA promptly when you become aware that your business may not be financially viable to continue trading as a going </a:t>
            </a:r>
            <a:r>
              <a:rPr lang="en-GB" sz="1600" dirty="0" smtClean="0">
                <a:latin typeface="Verdana" pitchFamily="34" charset="0"/>
              </a:rPr>
              <a:t>concern, for example because of </a:t>
            </a:r>
            <a:r>
              <a:rPr lang="en-GB" sz="1600" dirty="0" smtClean="0">
                <a:solidFill>
                  <a:srgbClr val="FF0000"/>
                </a:solidFill>
                <a:latin typeface="Verdana" pitchFamily="34" charset="0"/>
              </a:rPr>
              <a:t>difficult trading conditions, poor cash flow, increasing overheads, loss of managers or employees and / or loss of sources of revenue. </a:t>
            </a:r>
            <a:endParaRPr lang="en-GB" sz="1600" dirty="0">
              <a:solidFill>
                <a:srgbClr val="FF0000"/>
              </a:solidFill>
            </a:endParaRPr>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10654810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GB" sz="3200" smtClean="0">
                <a:latin typeface="Verdana" pitchFamily="34" charset="0"/>
              </a:rPr>
              <a:t>How to use your finance team to maximise cash management</a:t>
            </a:r>
            <a:endParaRPr lang="en-US" sz="3200" smtClean="0">
              <a:latin typeface="Verdana" pitchFamily="34" charset="0"/>
            </a:endParaRPr>
          </a:p>
        </p:txBody>
      </p:sp>
      <p:sp>
        <p:nvSpPr>
          <p:cNvPr id="96259" name="Rectangle 3"/>
          <p:cNvSpPr>
            <a:spLocks noGrp="1" noChangeArrowheads="1"/>
          </p:cNvSpPr>
          <p:nvPr>
            <p:ph type="body" idx="1"/>
          </p:nvPr>
        </p:nvSpPr>
        <p:spPr/>
        <p:txBody>
          <a:bodyPr/>
          <a:lstStyle/>
          <a:p>
            <a:pPr eaLnBrk="1" hangingPunct="1">
              <a:buFont typeface="Wingdings" pitchFamily="2" charset="2"/>
              <a:buNone/>
            </a:pPr>
            <a:r>
              <a:rPr lang="en-GB" smtClean="0">
                <a:latin typeface="Verdana" pitchFamily="34" charset="0"/>
              </a:rPr>
              <a:t>Is your team performing?</a:t>
            </a:r>
            <a:r>
              <a:rPr lang="en-GB" smtClean="0"/>
              <a:t> </a:t>
            </a:r>
            <a:endParaRPr lang="en-US" smtClean="0"/>
          </a:p>
        </p:txBody>
      </p:sp>
    </p:spTree>
    <p:extLst>
      <p:ext uri="{BB962C8B-B14F-4D97-AF65-F5344CB8AC3E}">
        <p14:creationId xmlns:p14="http://schemas.microsoft.com/office/powerpoint/2010/main" val="40274286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GB" sz="3600" smtClean="0">
                <a:latin typeface="Verdana" pitchFamily="34" charset="0"/>
              </a:rPr>
              <a:t>Financing of practice</a:t>
            </a:r>
          </a:p>
        </p:txBody>
      </p:sp>
      <p:sp>
        <p:nvSpPr>
          <p:cNvPr id="97283" name="Rectangle 3"/>
          <p:cNvSpPr>
            <a:spLocks noGrp="1" noChangeArrowheads="1"/>
          </p:cNvSpPr>
          <p:nvPr>
            <p:ph type="body" idx="1"/>
          </p:nvPr>
        </p:nvSpPr>
        <p:spPr/>
        <p:txBody>
          <a:bodyPr/>
          <a:lstStyle/>
          <a:p>
            <a:pPr marL="284163" indent="-284163" eaLnBrk="1" hangingPunct="1"/>
            <a:r>
              <a:rPr lang="en-GB" sz="2000" smtClean="0">
                <a:latin typeface="Verdana" pitchFamily="34" charset="0"/>
              </a:rPr>
              <a:t>Working capital requirement</a:t>
            </a:r>
          </a:p>
          <a:p>
            <a:pPr marL="284163" indent="-284163" eaLnBrk="1" hangingPunct="1"/>
            <a:endParaRPr lang="en-GB" sz="2000" smtClean="0">
              <a:latin typeface="Verdana" pitchFamily="34" charset="0"/>
            </a:endParaRPr>
          </a:p>
          <a:p>
            <a:pPr marL="284163" indent="-284163" eaLnBrk="1" hangingPunct="1"/>
            <a:r>
              <a:rPr lang="en-GB" sz="2000" smtClean="0">
                <a:latin typeface="Verdana" pitchFamily="34" charset="0"/>
              </a:rPr>
              <a:t>Partners’ fixed capital</a:t>
            </a:r>
          </a:p>
          <a:p>
            <a:pPr marL="284163" indent="-284163" eaLnBrk="1" hangingPunct="1"/>
            <a:r>
              <a:rPr lang="en-GB" sz="2000" smtClean="0">
                <a:latin typeface="Verdana" pitchFamily="34" charset="0"/>
              </a:rPr>
              <a:t>Current account balances</a:t>
            </a:r>
          </a:p>
          <a:p>
            <a:pPr marL="284163" indent="-284163" eaLnBrk="1" hangingPunct="1"/>
            <a:r>
              <a:rPr lang="en-GB" sz="2000" smtClean="0">
                <a:latin typeface="Verdana" pitchFamily="34" charset="0"/>
              </a:rPr>
              <a:t>Profit distribution policy</a:t>
            </a:r>
          </a:p>
          <a:p>
            <a:pPr marL="284163" indent="-284163" eaLnBrk="1" hangingPunct="1"/>
            <a:r>
              <a:rPr lang="en-GB" sz="2000" smtClean="0">
                <a:latin typeface="Verdana" pitchFamily="34" charset="0"/>
              </a:rPr>
              <a:t>Tax reserves</a:t>
            </a:r>
          </a:p>
          <a:p>
            <a:pPr marL="284163" indent="-284163" eaLnBrk="1" hangingPunct="1"/>
            <a:r>
              <a:rPr lang="en-GB" sz="2000" smtClean="0">
                <a:latin typeface="Verdana" pitchFamily="34" charset="0"/>
              </a:rPr>
              <a:t>Bank facilities</a:t>
            </a:r>
          </a:p>
          <a:p>
            <a:pPr marL="284163" indent="-284163" eaLnBrk="1" hangingPunct="1"/>
            <a:r>
              <a:rPr lang="en-GB" sz="2000" smtClean="0">
                <a:latin typeface="Verdana" pitchFamily="34" charset="0"/>
              </a:rPr>
              <a:t>Borrowing profile over last 12 months</a:t>
            </a:r>
          </a:p>
        </p:txBody>
      </p:sp>
    </p:spTree>
    <p:extLst>
      <p:ext uri="{BB962C8B-B14F-4D97-AF65-F5344CB8AC3E}">
        <p14:creationId xmlns:p14="http://schemas.microsoft.com/office/powerpoint/2010/main" val="22588021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GB" sz="3600" smtClean="0">
                <a:latin typeface="Verdana" pitchFamily="34" charset="0"/>
              </a:rPr>
              <a:t>Cash Flow – finding solutions</a:t>
            </a:r>
          </a:p>
        </p:txBody>
      </p:sp>
      <p:sp>
        <p:nvSpPr>
          <p:cNvPr id="98307" name="Rectangle 3"/>
          <p:cNvSpPr>
            <a:spLocks noGrp="1" noChangeArrowheads="1"/>
          </p:cNvSpPr>
          <p:nvPr>
            <p:ph type="body" idx="1"/>
          </p:nvPr>
        </p:nvSpPr>
        <p:spPr/>
        <p:txBody>
          <a:bodyPr/>
          <a:lstStyle/>
          <a:p>
            <a:pPr marL="284163" indent="-284163" eaLnBrk="1" hangingPunct="1">
              <a:buFont typeface="Wingdings" pitchFamily="2" charset="2"/>
              <a:buNone/>
            </a:pPr>
            <a:r>
              <a:rPr lang="en-GB" sz="2400" smtClean="0">
                <a:latin typeface="Verdana" pitchFamily="34" charset="0"/>
              </a:rPr>
              <a:t>  </a:t>
            </a:r>
            <a:r>
              <a:rPr lang="en-GB" sz="2000" smtClean="0">
                <a:latin typeface="Verdana" pitchFamily="34" charset="0"/>
              </a:rPr>
              <a:t>Produce a cash generation plan to focus on (in order of priority):</a:t>
            </a:r>
          </a:p>
          <a:p>
            <a:pPr marL="284163" indent="-284163" eaLnBrk="1" hangingPunct="1"/>
            <a:r>
              <a:rPr lang="en-GB" sz="2000" smtClean="0">
                <a:latin typeface="Verdana" pitchFamily="34" charset="0"/>
              </a:rPr>
              <a:t>How practice is to be financed</a:t>
            </a:r>
          </a:p>
          <a:p>
            <a:pPr marL="284163" indent="-284163" eaLnBrk="1" hangingPunct="1"/>
            <a:r>
              <a:rPr lang="en-GB" sz="2000" smtClean="0">
                <a:latin typeface="Verdana" pitchFamily="34" charset="0"/>
              </a:rPr>
              <a:t>Partner accountability - sticks/carrots</a:t>
            </a:r>
          </a:p>
          <a:p>
            <a:pPr marL="284163" indent="-284163" eaLnBrk="1" hangingPunct="1"/>
            <a:r>
              <a:rPr lang="en-GB" sz="2000" smtClean="0">
                <a:latin typeface="Verdana" pitchFamily="34" charset="0"/>
              </a:rPr>
              <a:t>Forward cash position goals</a:t>
            </a:r>
          </a:p>
          <a:p>
            <a:pPr marL="284163" indent="-284163" eaLnBrk="1" hangingPunct="1"/>
            <a:r>
              <a:rPr lang="en-GB" sz="2000" smtClean="0">
                <a:latin typeface="Verdana" pitchFamily="34" charset="0"/>
              </a:rPr>
              <a:t>Billing targets by person/group </a:t>
            </a:r>
          </a:p>
          <a:p>
            <a:pPr marL="284163" indent="-284163" eaLnBrk="1" hangingPunct="1"/>
            <a:r>
              <a:rPr lang="en-GB" sz="2000" smtClean="0">
                <a:latin typeface="Verdana" pitchFamily="34" charset="0"/>
              </a:rPr>
              <a:t>Collection targets by person/group</a:t>
            </a:r>
          </a:p>
          <a:p>
            <a:pPr marL="284163" indent="-284163" eaLnBrk="1" hangingPunct="1"/>
            <a:r>
              <a:rPr lang="en-GB" sz="2000" smtClean="0">
                <a:latin typeface="Verdana" pitchFamily="34" charset="0"/>
              </a:rPr>
              <a:t>Alignment of infrastructure to goals </a:t>
            </a:r>
          </a:p>
        </p:txBody>
      </p:sp>
    </p:spTree>
    <p:extLst>
      <p:ext uri="{BB962C8B-B14F-4D97-AF65-F5344CB8AC3E}">
        <p14:creationId xmlns:p14="http://schemas.microsoft.com/office/powerpoint/2010/main" val="42515622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eaLnBrk="1" hangingPunct="1"/>
            <a:r>
              <a:rPr lang="en-GB" sz="3600" smtClean="0">
                <a:latin typeface="Verdana" pitchFamily="34" charset="0"/>
              </a:rPr>
              <a:t>Cash management</a:t>
            </a:r>
          </a:p>
        </p:txBody>
      </p:sp>
      <p:sp>
        <p:nvSpPr>
          <p:cNvPr id="99331" name="Rectangle 3"/>
          <p:cNvSpPr>
            <a:spLocks noGrp="1" noChangeArrowheads="1"/>
          </p:cNvSpPr>
          <p:nvPr>
            <p:ph type="body" idx="1"/>
          </p:nvPr>
        </p:nvSpPr>
        <p:spPr/>
        <p:txBody>
          <a:bodyPr/>
          <a:lstStyle/>
          <a:p>
            <a:pPr marL="284163" indent="-284163" defTabSz="190500" eaLnBrk="1" hangingPunct="1">
              <a:buFont typeface="Wingdings" pitchFamily="2" charset="2"/>
              <a:buNone/>
            </a:pPr>
            <a:r>
              <a:rPr lang="en-GB" sz="2800" smtClean="0">
                <a:latin typeface="Verdana" pitchFamily="34" charset="0"/>
              </a:rPr>
              <a:t>Partners’ capital should not be for </a:t>
            </a:r>
          </a:p>
          <a:p>
            <a:pPr marL="284163" indent="-284163" defTabSz="190500" eaLnBrk="1" hangingPunct="1">
              <a:buFont typeface="Wingdings" pitchFamily="2" charset="2"/>
              <a:buNone/>
            </a:pPr>
            <a:r>
              <a:rPr lang="en-GB" sz="2800" smtClean="0">
                <a:latin typeface="Verdana" pitchFamily="34" charset="0"/>
              </a:rPr>
              <a:t>supporting financial under </a:t>
            </a:r>
          </a:p>
          <a:p>
            <a:pPr marL="284163" indent="-284163" defTabSz="190500" eaLnBrk="1" hangingPunct="1">
              <a:buFont typeface="Wingdings" pitchFamily="2" charset="2"/>
              <a:buNone/>
            </a:pPr>
            <a:r>
              <a:rPr lang="en-GB" sz="2800" smtClean="0">
                <a:latin typeface="Verdana" pitchFamily="34" charset="0"/>
              </a:rPr>
              <a:t>performance</a:t>
            </a:r>
          </a:p>
          <a:p>
            <a:pPr marL="284163" indent="-284163" defTabSz="190500" eaLnBrk="1" hangingPunct="1"/>
            <a:endParaRPr lang="en-GB" sz="2800" smtClean="0">
              <a:latin typeface="Verdana" pitchFamily="34" charset="0"/>
            </a:endParaRPr>
          </a:p>
        </p:txBody>
      </p:sp>
    </p:spTree>
    <p:extLst>
      <p:ext uri="{BB962C8B-B14F-4D97-AF65-F5344CB8AC3E}">
        <p14:creationId xmlns:p14="http://schemas.microsoft.com/office/powerpoint/2010/main" val="31217736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eaLnBrk="1" hangingPunct="1"/>
            <a:r>
              <a:rPr lang="en-GB" sz="3200" smtClean="0">
                <a:latin typeface="Verdana" pitchFamily="34" charset="0"/>
              </a:rPr>
              <a:t>Taking instructions/risk management</a:t>
            </a:r>
          </a:p>
        </p:txBody>
      </p:sp>
      <p:sp>
        <p:nvSpPr>
          <p:cNvPr id="100355" name="Rectangle 3"/>
          <p:cNvSpPr>
            <a:spLocks noGrp="1" noChangeArrowheads="1"/>
          </p:cNvSpPr>
          <p:nvPr>
            <p:ph type="body" idx="1"/>
          </p:nvPr>
        </p:nvSpPr>
        <p:spPr/>
        <p:txBody>
          <a:bodyPr/>
          <a:lstStyle/>
          <a:p>
            <a:pPr marL="766763" lvl="1" indent="-292100" defTabSz="190500" eaLnBrk="1" hangingPunct="1"/>
            <a:r>
              <a:rPr lang="en-GB" sz="2400" smtClean="0">
                <a:latin typeface="Verdana" pitchFamily="34" charset="0"/>
              </a:rPr>
              <a:t>You are providing clients with credit, but you are not being paid to take credit risk</a:t>
            </a:r>
          </a:p>
          <a:p>
            <a:pPr marL="766763" lvl="1" indent="-292100" defTabSz="190500" eaLnBrk="1" hangingPunct="1"/>
            <a:r>
              <a:rPr lang="en-GB" sz="2400" smtClean="0">
                <a:latin typeface="Verdana" pitchFamily="34" charset="0"/>
              </a:rPr>
              <a:t>Terms of business</a:t>
            </a:r>
          </a:p>
          <a:p>
            <a:pPr marL="766763" lvl="1" indent="-292100" defTabSz="190500" eaLnBrk="1" hangingPunct="1"/>
            <a:r>
              <a:rPr lang="en-GB" sz="2400" smtClean="0">
                <a:latin typeface="Verdana" pitchFamily="34" charset="0"/>
              </a:rPr>
              <a:t>Money on account</a:t>
            </a:r>
          </a:p>
          <a:p>
            <a:pPr marL="766763" lvl="1" indent="-292100" defTabSz="190500" eaLnBrk="1" hangingPunct="1"/>
            <a:r>
              <a:rPr lang="en-GB" sz="2400" smtClean="0">
                <a:latin typeface="Verdana" pitchFamily="34" charset="0"/>
              </a:rPr>
              <a:t>Disbursements</a:t>
            </a:r>
          </a:p>
          <a:p>
            <a:pPr marL="284163" indent="-284163" defTabSz="190500" eaLnBrk="1" hangingPunct="1">
              <a:buFont typeface="Wingdings" pitchFamily="2" charset="2"/>
              <a:buNone/>
            </a:pPr>
            <a:r>
              <a:rPr lang="en-GB" smtClean="0"/>
              <a:t> </a:t>
            </a:r>
          </a:p>
        </p:txBody>
      </p:sp>
    </p:spTree>
    <p:extLst>
      <p:ext uri="{BB962C8B-B14F-4D97-AF65-F5344CB8AC3E}">
        <p14:creationId xmlns:p14="http://schemas.microsoft.com/office/powerpoint/2010/main" val="9508106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GB" sz="2800" smtClean="0">
                <a:latin typeface="Verdana" pitchFamily="34" charset="0"/>
              </a:rPr>
              <a:t>Benchmarks (= our new lock-up targets)</a:t>
            </a:r>
            <a:endParaRPr lang="en-US" sz="2800" smtClean="0">
              <a:latin typeface="Verdana" pitchFamily="34" charset="0"/>
            </a:endParaRPr>
          </a:p>
        </p:txBody>
      </p:sp>
      <p:sp>
        <p:nvSpPr>
          <p:cNvPr id="101379" name="Rectangle 3"/>
          <p:cNvSpPr>
            <a:spLocks noGrp="1" noChangeArrowheads="1"/>
          </p:cNvSpPr>
          <p:nvPr>
            <p:ph type="body" idx="1"/>
          </p:nvPr>
        </p:nvSpPr>
        <p:spPr/>
        <p:txBody>
          <a:bodyPr/>
          <a:lstStyle/>
          <a:p>
            <a:pPr eaLnBrk="1" hangingPunct="1"/>
            <a:r>
              <a:rPr lang="en-GB" sz="2400" smtClean="0">
                <a:latin typeface="Verdana" pitchFamily="34" charset="0"/>
              </a:rPr>
              <a:t>WIP – no more than [  ] average?</a:t>
            </a:r>
          </a:p>
          <a:p>
            <a:pPr eaLnBrk="1" hangingPunct="1"/>
            <a:r>
              <a:rPr lang="en-GB" sz="2400" smtClean="0">
                <a:latin typeface="Verdana" pitchFamily="34" charset="0"/>
              </a:rPr>
              <a:t>Debtors – no more than [  ] days average?</a:t>
            </a:r>
          </a:p>
          <a:p>
            <a:pPr eaLnBrk="1" hangingPunct="1"/>
            <a:r>
              <a:rPr lang="en-GB" sz="2400" smtClean="0">
                <a:latin typeface="Verdana" pitchFamily="34" charset="0"/>
              </a:rPr>
              <a:t>Lock-up – [  ] days maximum?</a:t>
            </a:r>
          </a:p>
          <a:p>
            <a:pPr eaLnBrk="1" hangingPunct="1"/>
            <a:endParaRPr lang="en-GB" sz="2400" smtClean="0">
              <a:latin typeface="Verdana" pitchFamily="34" charset="0"/>
            </a:endParaRPr>
          </a:p>
          <a:p>
            <a:pPr eaLnBrk="1" hangingPunct="1">
              <a:buFont typeface="Wingdings" pitchFamily="2" charset="2"/>
              <a:buNone/>
            </a:pPr>
            <a:r>
              <a:rPr lang="en-GB" sz="2400" smtClean="0">
                <a:latin typeface="Verdana" pitchFamily="34" charset="0"/>
              </a:rPr>
              <a:t>How much working capital would a 30 day </a:t>
            </a:r>
          </a:p>
          <a:p>
            <a:pPr eaLnBrk="1" hangingPunct="1">
              <a:buFont typeface="Wingdings" pitchFamily="2" charset="2"/>
              <a:buNone/>
            </a:pPr>
            <a:r>
              <a:rPr lang="en-GB" sz="2400" smtClean="0">
                <a:latin typeface="Verdana" pitchFamily="34" charset="0"/>
              </a:rPr>
              <a:t>reduction in your lock-up release?  </a:t>
            </a:r>
            <a:endParaRPr lang="en-US" sz="2400" smtClean="0">
              <a:latin typeface="Verdana" pitchFamily="34" charset="0"/>
            </a:endParaRPr>
          </a:p>
        </p:txBody>
      </p:sp>
    </p:spTree>
    <p:extLst>
      <p:ext uri="{BB962C8B-B14F-4D97-AF65-F5344CB8AC3E}">
        <p14:creationId xmlns:p14="http://schemas.microsoft.com/office/powerpoint/2010/main" val="34326409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50938" y="214313"/>
            <a:ext cx="7793037" cy="1049337"/>
          </a:xfrm>
        </p:spPr>
        <p:txBody>
          <a:bodyPr/>
          <a:lstStyle/>
          <a:p>
            <a:pPr algn="ctr" eaLnBrk="1" hangingPunct="1"/>
            <a:r>
              <a:rPr lang="en-GB" sz="3600" smtClean="0">
                <a:latin typeface="Verdana" pitchFamily="34" charset="0"/>
              </a:rPr>
              <a:t>Cash Management</a:t>
            </a:r>
          </a:p>
        </p:txBody>
      </p:sp>
      <p:sp>
        <p:nvSpPr>
          <p:cNvPr id="102403" name="Rectangle 3"/>
          <p:cNvSpPr>
            <a:spLocks noGrp="1" noChangeArrowheads="1"/>
          </p:cNvSpPr>
          <p:nvPr>
            <p:ph type="body" idx="1"/>
          </p:nvPr>
        </p:nvSpPr>
        <p:spPr>
          <a:xfrm>
            <a:off x="990600" y="1557338"/>
            <a:ext cx="7234238" cy="4462462"/>
          </a:xfrm>
        </p:spPr>
        <p:txBody>
          <a:bodyPr/>
          <a:lstStyle/>
          <a:p>
            <a:pPr marL="284163" indent="-284163" defTabSz="190500" eaLnBrk="1" hangingPunct="1">
              <a:lnSpc>
                <a:spcPct val="90000"/>
              </a:lnSpc>
            </a:pPr>
            <a:r>
              <a:rPr lang="en-GB" sz="2400" smtClean="0">
                <a:latin typeface="Verdana" pitchFamily="34" charset="0"/>
              </a:rPr>
              <a:t>Set minimum acceptable balance</a:t>
            </a:r>
          </a:p>
          <a:p>
            <a:pPr marL="284163" indent="-284163" defTabSz="190500" eaLnBrk="1" hangingPunct="1">
              <a:lnSpc>
                <a:spcPct val="90000"/>
              </a:lnSpc>
              <a:buFont typeface="Wingdings" pitchFamily="2" charset="2"/>
              <a:buNone/>
            </a:pPr>
            <a:r>
              <a:rPr lang="en-GB" sz="2400" smtClean="0">
                <a:latin typeface="Verdana" pitchFamily="34" charset="0"/>
              </a:rPr>
              <a:t>   </a:t>
            </a:r>
            <a:r>
              <a:rPr lang="en-GB" sz="2400" i="1" smtClean="0">
                <a:latin typeface="Verdana" pitchFamily="34" charset="0"/>
              </a:rPr>
              <a:t>- eg £100k headroom to avoid o/d</a:t>
            </a:r>
          </a:p>
          <a:p>
            <a:pPr marL="284163" indent="-284163" defTabSz="190500" eaLnBrk="1" hangingPunct="1">
              <a:lnSpc>
                <a:spcPct val="90000"/>
              </a:lnSpc>
            </a:pPr>
            <a:r>
              <a:rPr lang="en-GB" sz="2400" smtClean="0">
                <a:latin typeface="Verdana" pitchFamily="34" charset="0"/>
              </a:rPr>
              <a:t>Simplify cash flow</a:t>
            </a:r>
          </a:p>
          <a:p>
            <a:pPr marL="284163" indent="-284163" defTabSz="190500" eaLnBrk="1" hangingPunct="1">
              <a:lnSpc>
                <a:spcPct val="90000"/>
              </a:lnSpc>
              <a:buFont typeface="Wingdings" pitchFamily="2" charset="2"/>
              <a:buNone/>
            </a:pPr>
            <a:r>
              <a:rPr lang="en-GB" sz="2400" smtClean="0">
                <a:latin typeface="Verdana" pitchFamily="34" charset="0"/>
              </a:rPr>
              <a:t>   - </a:t>
            </a:r>
            <a:r>
              <a:rPr lang="en-GB" sz="2400" i="1" smtClean="0">
                <a:latin typeface="Verdana" pitchFamily="34" charset="0"/>
              </a:rPr>
              <a:t>all figures to be gross (inc VAT etc)</a:t>
            </a:r>
          </a:p>
          <a:p>
            <a:pPr marL="284163" indent="-284163" defTabSz="190500" eaLnBrk="1" hangingPunct="1">
              <a:lnSpc>
                <a:spcPct val="90000"/>
              </a:lnSpc>
            </a:pPr>
            <a:r>
              <a:rPr lang="en-GB" sz="2400" smtClean="0">
                <a:latin typeface="Verdana" pitchFamily="34" charset="0"/>
              </a:rPr>
              <a:t>Each month calculate cash needed to cover all outgoings for next 3 months </a:t>
            </a:r>
            <a:r>
              <a:rPr lang="en-GB" sz="2400" i="1" smtClean="0">
                <a:latin typeface="Verdana" pitchFamily="34" charset="0"/>
              </a:rPr>
              <a:t>(including partners’ drawings and distributions)</a:t>
            </a:r>
          </a:p>
          <a:p>
            <a:pPr marL="284163" indent="-284163" defTabSz="190500" eaLnBrk="1" hangingPunct="1">
              <a:lnSpc>
                <a:spcPct val="90000"/>
              </a:lnSpc>
            </a:pPr>
            <a:r>
              <a:rPr lang="en-GB" sz="2400" smtClean="0">
                <a:latin typeface="Verdana" pitchFamily="34" charset="0"/>
              </a:rPr>
              <a:t>Calculate and broadcast weekly cash collection targets</a:t>
            </a:r>
          </a:p>
          <a:p>
            <a:pPr marL="284163" indent="-284163" defTabSz="190500" eaLnBrk="1" hangingPunct="1">
              <a:lnSpc>
                <a:spcPct val="90000"/>
              </a:lnSpc>
              <a:buFont typeface="Wingdings" pitchFamily="2" charset="2"/>
              <a:buNone/>
            </a:pPr>
            <a:endParaRPr lang="en-GB" smtClean="0"/>
          </a:p>
        </p:txBody>
      </p:sp>
    </p:spTree>
    <p:extLst>
      <p:ext uri="{BB962C8B-B14F-4D97-AF65-F5344CB8AC3E}">
        <p14:creationId xmlns:p14="http://schemas.microsoft.com/office/powerpoint/2010/main" val="19002038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150938" y="214313"/>
            <a:ext cx="7793037" cy="1049337"/>
          </a:xfrm>
        </p:spPr>
        <p:txBody>
          <a:bodyPr/>
          <a:lstStyle/>
          <a:p>
            <a:pPr algn="ctr" eaLnBrk="1" hangingPunct="1"/>
            <a:r>
              <a:rPr lang="en-GB" sz="3600" smtClean="0">
                <a:latin typeface="Verdana" pitchFamily="34" charset="0"/>
              </a:rPr>
              <a:t>Cash Management (2)</a:t>
            </a:r>
          </a:p>
        </p:txBody>
      </p:sp>
      <p:sp>
        <p:nvSpPr>
          <p:cNvPr id="103427" name="Rectangle 3"/>
          <p:cNvSpPr>
            <a:spLocks noGrp="1" noChangeArrowheads="1"/>
          </p:cNvSpPr>
          <p:nvPr>
            <p:ph type="body" idx="1"/>
          </p:nvPr>
        </p:nvSpPr>
        <p:spPr>
          <a:xfrm>
            <a:off x="990600" y="1557338"/>
            <a:ext cx="7239000" cy="4157662"/>
          </a:xfrm>
        </p:spPr>
        <p:txBody>
          <a:bodyPr/>
          <a:lstStyle/>
          <a:p>
            <a:pPr marL="284163" indent="-284163" defTabSz="190500" eaLnBrk="1" hangingPunct="1"/>
            <a:r>
              <a:rPr lang="en-GB" sz="2400" smtClean="0">
                <a:latin typeface="Verdana" pitchFamily="34" charset="0"/>
              </a:rPr>
              <a:t>Report weekly on cash collection</a:t>
            </a:r>
          </a:p>
          <a:p>
            <a:pPr marL="284163" indent="-284163" defTabSz="190500" eaLnBrk="1" hangingPunct="1"/>
            <a:r>
              <a:rPr lang="en-GB" sz="2400" smtClean="0">
                <a:latin typeface="Verdana" pitchFamily="34" charset="0"/>
              </a:rPr>
              <a:t>Plan billing targets to generate cash to pay major outgoings </a:t>
            </a:r>
            <a:r>
              <a:rPr lang="en-GB" sz="2400" i="1" smtClean="0">
                <a:latin typeface="Verdana" pitchFamily="34" charset="0"/>
              </a:rPr>
              <a:t>(November bills to pay January tax)</a:t>
            </a:r>
          </a:p>
          <a:p>
            <a:pPr marL="284163" indent="-284163" defTabSz="190500" eaLnBrk="1" hangingPunct="1"/>
            <a:r>
              <a:rPr lang="en-GB" sz="2400" smtClean="0">
                <a:latin typeface="Verdana" pitchFamily="34" charset="0"/>
              </a:rPr>
              <a:t>Recognise consequences of deviations </a:t>
            </a:r>
          </a:p>
          <a:p>
            <a:pPr marL="284163" indent="-284163" defTabSz="190500" eaLnBrk="1" hangingPunct="1">
              <a:buFont typeface="Wingdings" pitchFamily="2" charset="2"/>
              <a:buNone/>
            </a:pPr>
            <a:r>
              <a:rPr lang="en-GB" sz="2400" i="1" smtClean="0">
                <a:latin typeface="Verdana" pitchFamily="34" charset="0"/>
              </a:rPr>
              <a:t>    +/- £25k per week = +/- £325 per</a:t>
            </a:r>
            <a:r>
              <a:rPr lang="en-GB" sz="2400" smtClean="0">
                <a:latin typeface="Verdana" pitchFamily="34" charset="0"/>
              </a:rPr>
              <a:t> quarter  </a:t>
            </a:r>
          </a:p>
          <a:p>
            <a:pPr marL="284163" indent="-284163" defTabSz="190500" eaLnBrk="1" hangingPunct="1"/>
            <a:r>
              <a:rPr lang="en-GB" sz="2400" smtClean="0">
                <a:latin typeface="Verdana" pitchFamily="34" charset="0"/>
              </a:rPr>
              <a:t>Payments to partners to depend on cash collection</a:t>
            </a:r>
            <a:endParaRPr lang="en-GB" sz="2400" b="1" smtClean="0">
              <a:latin typeface="Verdana" pitchFamily="34" charset="0"/>
            </a:endParaRPr>
          </a:p>
        </p:txBody>
      </p:sp>
    </p:spTree>
    <p:extLst>
      <p:ext uri="{BB962C8B-B14F-4D97-AF65-F5344CB8AC3E}">
        <p14:creationId xmlns:p14="http://schemas.microsoft.com/office/powerpoint/2010/main" val="42118221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1143000" y="1447800"/>
          <a:ext cx="7543800" cy="4460875"/>
        </p:xfrm>
        <a:graphic>
          <a:graphicData uri="http://schemas.openxmlformats.org/presentationml/2006/ole">
            <mc:AlternateContent xmlns:mc="http://schemas.openxmlformats.org/markup-compatibility/2006">
              <mc:Choice xmlns:v="urn:schemas-microsoft-com:vml" Requires="v">
                <p:oleObj spid="_x0000_s1037" name="Image" r:id="rId3" imgW="6447619" imgH="4390476" progId="PhotoDeluxeBusiness.Image.1">
                  <p:embed/>
                </p:oleObj>
              </mc:Choice>
              <mc:Fallback>
                <p:oleObj name="Image" r:id="rId3" imgW="6447619" imgH="4390476" progId="PhotoDeluxeBusiness.Image.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000" t="14745" r="3999" b="4497"/>
                      <a:stretch>
                        <a:fillRect/>
                      </a:stretch>
                    </p:blipFill>
                    <p:spPr bwMode="auto">
                      <a:xfrm>
                        <a:off x="1143000" y="1447800"/>
                        <a:ext cx="75438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1" name="Rectangle 3"/>
          <p:cNvSpPr>
            <a:spLocks noChangeArrowheads="1"/>
          </p:cNvSpPr>
          <p:nvPr/>
        </p:nvSpPr>
        <p:spPr bwMode="auto">
          <a:xfrm>
            <a:off x="973138" y="107950"/>
            <a:ext cx="7789862"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GB" sz="3600">
                <a:solidFill>
                  <a:schemeClr val="tx2"/>
                </a:solidFill>
                <a:latin typeface="Verdana" pitchFamily="34" charset="0"/>
              </a:rPr>
              <a:t>Cash collection targets (1)</a:t>
            </a:r>
          </a:p>
        </p:txBody>
      </p:sp>
    </p:spTree>
    <p:extLst>
      <p:ext uri="{BB962C8B-B14F-4D97-AF65-F5344CB8AC3E}">
        <p14:creationId xmlns:p14="http://schemas.microsoft.com/office/powerpoint/2010/main" val="42706448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1143000" y="1371600"/>
          <a:ext cx="7467600" cy="4191000"/>
        </p:xfrm>
        <a:graphic>
          <a:graphicData uri="http://schemas.openxmlformats.org/presentationml/2006/ole">
            <mc:AlternateContent xmlns:mc="http://schemas.openxmlformats.org/markup-compatibility/2006">
              <mc:Choice xmlns:v="urn:schemas-microsoft-com:vml" Requires="v">
                <p:oleObj spid="_x0000_s2061" name="Image" r:id="rId3" imgW="6268325" imgH="3600000" progId="PhotoDeluxeBusiness.Image.1">
                  <p:embed/>
                </p:oleObj>
              </mc:Choice>
              <mc:Fallback>
                <p:oleObj name="Image" r:id="rId3" imgW="6268325" imgH="3600000" progId="PhotoDeluxeBusiness.Image.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989" t="1723" r="2101" b="3552"/>
                      <a:stretch>
                        <a:fillRect/>
                      </a:stretch>
                    </p:blipFill>
                    <p:spPr bwMode="auto">
                      <a:xfrm>
                        <a:off x="1143000" y="1371600"/>
                        <a:ext cx="7467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5" name="Rectangle 3"/>
          <p:cNvSpPr>
            <a:spLocks noChangeArrowheads="1"/>
          </p:cNvSpPr>
          <p:nvPr/>
        </p:nvSpPr>
        <p:spPr bwMode="auto">
          <a:xfrm>
            <a:off x="973138" y="107950"/>
            <a:ext cx="7789862"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GB" sz="3600">
                <a:solidFill>
                  <a:schemeClr val="tx2"/>
                </a:solidFill>
                <a:latin typeface="Verdana" pitchFamily="34" charset="0"/>
              </a:rPr>
              <a:t>Cash collection targets (2)</a:t>
            </a:r>
          </a:p>
        </p:txBody>
      </p:sp>
    </p:spTree>
    <p:extLst>
      <p:ext uri="{BB962C8B-B14F-4D97-AF65-F5344CB8AC3E}">
        <p14:creationId xmlns:p14="http://schemas.microsoft.com/office/powerpoint/2010/main" val="205260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800" dirty="0">
                <a:solidFill>
                  <a:schemeClr val="tx2"/>
                </a:solidFill>
              </a:rPr>
              <a:t>PETER SCOTT CONSULTING</a:t>
            </a:r>
          </a:p>
        </p:txBody>
      </p:sp>
      <p:sp>
        <p:nvSpPr>
          <p:cNvPr id="391170" name="Rectangle 2"/>
          <p:cNvSpPr>
            <a:spLocks noGrp="1" noChangeArrowheads="1"/>
          </p:cNvSpPr>
          <p:nvPr>
            <p:ph type="title"/>
          </p:nvPr>
        </p:nvSpPr>
        <p:spPr/>
        <p:txBody>
          <a:bodyPr>
            <a:normAutofit/>
          </a:bodyPr>
          <a:lstStyle/>
          <a:p>
            <a:pPr algn="l"/>
            <a:r>
              <a:rPr lang="en-US" sz="2800" dirty="0" smtClean="0">
                <a:latin typeface="Verdana" pitchFamily="34" charset="0"/>
              </a:rPr>
              <a:t>What should law firms be doing to make financial stability a </a:t>
            </a:r>
            <a:r>
              <a:rPr lang="en-US" sz="2800" b="1" dirty="0" smtClean="0">
                <a:latin typeface="Verdana" pitchFamily="34" charset="0"/>
              </a:rPr>
              <a:t>PRIORITY</a:t>
            </a:r>
            <a:r>
              <a:rPr lang="en-US" sz="2800" dirty="0" smtClean="0">
                <a:latin typeface="Verdana" pitchFamily="34" charset="0"/>
              </a:rPr>
              <a:t>?</a:t>
            </a:r>
            <a:endParaRPr lang="en-US" sz="2800" dirty="0">
              <a:latin typeface="Verdana" pitchFamily="34" charset="0"/>
            </a:endParaRPr>
          </a:p>
        </p:txBody>
      </p:sp>
      <p:sp>
        <p:nvSpPr>
          <p:cNvPr id="391171" name="Rectangle 3"/>
          <p:cNvSpPr>
            <a:spLocks noGrp="1" noChangeArrowheads="1"/>
          </p:cNvSpPr>
          <p:nvPr>
            <p:ph type="body" idx="1"/>
          </p:nvPr>
        </p:nvSpPr>
        <p:spPr/>
        <p:txBody>
          <a:bodyPr>
            <a:normAutofit/>
          </a:bodyPr>
          <a:lstStyle/>
          <a:p>
            <a:pPr>
              <a:buFont typeface="Wingdings" pitchFamily="2" charset="2"/>
              <a:buChar char="q"/>
            </a:pPr>
            <a:r>
              <a:rPr lang="en-US" sz="2000" dirty="0" smtClean="0">
                <a:latin typeface="Verdana" pitchFamily="34" charset="0"/>
              </a:rPr>
              <a:t>Identify who should be responsible for financial management</a:t>
            </a:r>
          </a:p>
          <a:p>
            <a:pPr>
              <a:buFont typeface="Wingdings" pitchFamily="2" charset="2"/>
              <a:buChar char="q"/>
            </a:pPr>
            <a:r>
              <a:rPr lang="en-US" sz="2000" dirty="0" smtClean="0">
                <a:latin typeface="Verdana" pitchFamily="34" charset="0"/>
              </a:rPr>
              <a:t>Review financial measurement and reporting</a:t>
            </a:r>
          </a:p>
          <a:p>
            <a:pPr>
              <a:buFont typeface="Wingdings" pitchFamily="2" charset="2"/>
              <a:buChar char="q"/>
            </a:pPr>
            <a:r>
              <a:rPr lang="en-US" sz="2000" dirty="0" smtClean="0">
                <a:latin typeface="Verdana" pitchFamily="34" charset="0"/>
              </a:rPr>
              <a:t>Financial education and training</a:t>
            </a:r>
          </a:p>
          <a:p>
            <a:pPr>
              <a:buFont typeface="Wingdings" pitchFamily="2" charset="2"/>
              <a:buChar char="q"/>
            </a:pPr>
            <a:r>
              <a:rPr lang="en-US" sz="2000" i="1" dirty="0" smtClean="0">
                <a:latin typeface="Verdana" pitchFamily="34" charset="0"/>
              </a:rPr>
              <a:t>‘Cash is king’ </a:t>
            </a:r>
            <a:r>
              <a:rPr lang="en-US" sz="2000" dirty="0" smtClean="0">
                <a:latin typeface="Verdana" pitchFamily="34" charset="0"/>
              </a:rPr>
              <a:t>- take control of cash management</a:t>
            </a:r>
          </a:p>
          <a:p>
            <a:pPr>
              <a:buFont typeface="Wingdings" pitchFamily="2" charset="2"/>
              <a:buChar char="q"/>
            </a:pPr>
            <a:r>
              <a:rPr lang="en-US" sz="2000" dirty="0" smtClean="0">
                <a:latin typeface="Verdana" pitchFamily="34" charset="0"/>
              </a:rPr>
              <a:t>Drive up revenue / control overheads</a:t>
            </a:r>
          </a:p>
          <a:p>
            <a:pPr>
              <a:buFont typeface="Wingdings" pitchFamily="2" charset="2"/>
              <a:buChar char="q"/>
            </a:pPr>
            <a:r>
              <a:rPr lang="en-US" sz="2000" dirty="0" smtClean="0">
                <a:latin typeface="Verdana" pitchFamily="34" charset="0"/>
              </a:rPr>
              <a:t>Establish an ‘audit trail’</a:t>
            </a:r>
          </a:p>
          <a:p>
            <a:pPr>
              <a:buFont typeface="Wingdings" pitchFamily="2" charset="2"/>
              <a:buChar char="q"/>
            </a:pPr>
            <a:r>
              <a:rPr lang="en-US" sz="2000" dirty="0" smtClean="0">
                <a:latin typeface="Verdana" pitchFamily="34" charset="0"/>
              </a:rPr>
              <a:t>Adopt ‘zero tolerance’ and ‘partner accountability’ </a:t>
            </a:r>
            <a:endParaRPr lang="en-US" sz="2000" dirty="0">
              <a:latin typeface="Verdana" pitchFamily="34" charset="0"/>
            </a:endParaRPr>
          </a:p>
        </p:txBody>
      </p:sp>
    </p:spTree>
    <p:extLst>
      <p:ext uri="{BB962C8B-B14F-4D97-AF65-F5344CB8AC3E}">
        <p14:creationId xmlns:p14="http://schemas.microsoft.com/office/powerpoint/2010/main" val="3519720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GB" sz="3600" smtClean="0">
                <a:latin typeface="Verdana" pitchFamily="34" charset="0"/>
              </a:rPr>
              <a:t>Effect of £25k per week variance</a:t>
            </a:r>
          </a:p>
        </p:txBody>
      </p:sp>
      <p:pic>
        <p:nvPicPr>
          <p:cNvPr id="10649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31988" y="2017713"/>
            <a:ext cx="6272212" cy="41148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399588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85800" y="1557338"/>
            <a:ext cx="7772400" cy="1584325"/>
          </a:xfrm>
        </p:spPr>
        <p:txBody>
          <a:bodyPr>
            <a:normAutofit fontScale="90000"/>
          </a:bodyPr>
          <a:lstStyle/>
          <a:p>
            <a:pPr algn="ctr" eaLnBrk="1" hangingPunct="1"/>
            <a:r>
              <a:rPr lang="en-GB" sz="3600" dirty="0" smtClean="0">
                <a:solidFill>
                  <a:srgbClr val="0000FF"/>
                </a:solidFill>
                <a:latin typeface="Verdana" pitchFamily="34" charset="0"/>
              </a:rPr>
              <a:t>6. Building profitability – practical steps to make a real difference</a:t>
            </a:r>
          </a:p>
        </p:txBody>
      </p:sp>
      <p:sp>
        <p:nvSpPr>
          <p:cNvPr id="108547" name="Rectangle 3"/>
          <p:cNvSpPr>
            <a:spLocks noGrp="1" noChangeArrowheads="1"/>
          </p:cNvSpPr>
          <p:nvPr>
            <p:ph type="subTitle" idx="1"/>
          </p:nvPr>
        </p:nvSpPr>
        <p:spPr>
          <a:xfrm>
            <a:off x="1371600" y="5300663"/>
            <a:ext cx="6400800" cy="192087"/>
          </a:xfrm>
        </p:spPr>
        <p:txBody>
          <a:bodyPr/>
          <a:lstStyle/>
          <a:p>
            <a:pPr defTabSz="190500" eaLnBrk="1" hangingPunct="1">
              <a:lnSpc>
                <a:spcPct val="80000"/>
              </a:lnSpc>
            </a:pPr>
            <a:endParaRPr lang="en-US" sz="800" smtClean="0"/>
          </a:p>
        </p:txBody>
      </p:sp>
    </p:spTree>
    <p:extLst>
      <p:ext uri="{BB962C8B-B14F-4D97-AF65-F5344CB8AC3E}">
        <p14:creationId xmlns:p14="http://schemas.microsoft.com/office/powerpoint/2010/main" val="2965686977"/>
      </p:ext>
    </p:extLst>
  </p:cSld>
  <p:clrMapOvr>
    <a:masterClrMapping/>
  </p:clrMapOvr>
  <p:transition>
    <p:randomBa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sz="3600" smtClean="0">
                <a:latin typeface="Verdana" pitchFamily="34" charset="0"/>
              </a:rPr>
              <a:t>Margins are being squeezed</a:t>
            </a:r>
          </a:p>
        </p:txBody>
      </p:sp>
      <p:pic>
        <p:nvPicPr>
          <p:cNvPr id="110595" name="Picture 3" descr="Squeez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90763" y="2249488"/>
            <a:ext cx="5422900" cy="365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0518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afterEffect">
                                  <p:stCondLst>
                                    <p:cond delay="0"/>
                                  </p:stCondLst>
                                  <p:childTnLst>
                                    <p:animScale>
                                      <p:cBhvr>
                                        <p:cTn id="6" dur="2000" fill="hold"/>
                                        <p:tgtEl>
                                          <p:spTgt spid="942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z="1800" dirty="0">
                <a:solidFill>
                  <a:schemeClr val="tx2"/>
                </a:solidFill>
              </a:rPr>
              <a:t>PETER SCOTT CONSULTING</a:t>
            </a:r>
          </a:p>
        </p:txBody>
      </p:sp>
      <p:sp>
        <p:nvSpPr>
          <p:cNvPr id="175106" name="Rectangle 2"/>
          <p:cNvSpPr>
            <a:spLocks noGrp="1" noChangeArrowheads="1"/>
          </p:cNvSpPr>
          <p:nvPr>
            <p:ph type="title"/>
          </p:nvPr>
        </p:nvSpPr>
        <p:spPr>
          <a:xfrm>
            <a:off x="457200" y="116632"/>
            <a:ext cx="8229600" cy="1512168"/>
          </a:xfrm>
        </p:spPr>
        <p:txBody>
          <a:bodyPr>
            <a:normAutofit/>
          </a:bodyPr>
          <a:lstStyle/>
          <a:p>
            <a:r>
              <a:rPr lang="en-GB" sz="2800" dirty="0" smtClean="0">
                <a:latin typeface="Verdana" pitchFamily="34" charset="0"/>
              </a:rPr>
              <a:t>Drive up revenue – control overheads</a:t>
            </a:r>
            <a:br>
              <a:rPr lang="en-GB" sz="2800" dirty="0" smtClean="0">
                <a:latin typeface="Verdana" pitchFamily="34" charset="0"/>
              </a:rPr>
            </a:br>
            <a:r>
              <a:rPr lang="en-GB" sz="2800" dirty="0" smtClean="0">
                <a:latin typeface="Verdana" pitchFamily="34" charset="0"/>
              </a:rPr>
              <a:t/>
            </a:r>
            <a:br>
              <a:rPr lang="en-GB" sz="2800" dirty="0" smtClean="0">
                <a:latin typeface="Verdana" pitchFamily="34" charset="0"/>
              </a:rPr>
            </a:br>
            <a:r>
              <a:rPr lang="en-GB" sz="2400" dirty="0" smtClean="0">
                <a:solidFill>
                  <a:srgbClr val="FF0000"/>
                </a:solidFill>
                <a:latin typeface="Verdana" pitchFamily="34" charset="0"/>
              </a:rPr>
              <a:t>Flabby law firms are failing </a:t>
            </a:r>
            <a:endParaRPr lang="en-GB" sz="2400" dirty="0">
              <a:solidFill>
                <a:srgbClr val="FF0000"/>
              </a:solidFill>
              <a:latin typeface="Verdana" pitchFamily="34" charset="0"/>
            </a:endParaRPr>
          </a:p>
        </p:txBody>
      </p:sp>
      <p:sp>
        <p:nvSpPr>
          <p:cNvPr id="175107" name="Rectangle 3"/>
          <p:cNvSpPr>
            <a:spLocks noGrp="1" noChangeArrowheads="1"/>
          </p:cNvSpPr>
          <p:nvPr>
            <p:ph type="body" idx="1"/>
          </p:nvPr>
        </p:nvSpPr>
        <p:spPr/>
        <p:txBody>
          <a:bodyPr/>
          <a:lstStyle/>
          <a:p>
            <a:pPr>
              <a:buFont typeface="Wingdings" pitchFamily="2" charset="2"/>
              <a:buNone/>
            </a:pPr>
            <a:endParaRPr lang="en-GB" sz="4000" dirty="0"/>
          </a:p>
          <a:p>
            <a:pPr>
              <a:buFont typeface="Wingdings" pitchFamily="2" charset="2"/>
              <a:buNone/>
            </a:pPr>
            <a:endParaRPr lang="en-GB" sz="4000" dirty="0"/>
          </a:p>
          <a:p>
            <a:pPr>
              <a:buFont typeface="Wingdings" pitchFamily="2" charset="2"/>
              <a:buNone/>
            </a:pPr>
            <a:endParaRPr lang="en-GB" sz="4000" dirty="0"/>
          </a:p>
          <a:p>
            <a:endParaRPr lang="en-GB" dirty="0"/>
          </a:p>
        </p:txBody>
      </p:sp>
      <p:sp>
        <p:nvSpPr>
          <p:cNvPr id="175108" name="AutoShape 4"/>
          <p:cNvSpPr>
            <a:spLocks noChangeArrowheads="1"/>
          </p:cNvSpPr>
          <p:nvPr/>
        </p:nvSpPr>
        <p:spPr bwMode="auto">
          <a:xfrm>
            <a:off x="611188" y="1844675"/>
            <a:ext cx="8064500" cy="1295400"/>
          </a:xfrm>
          <a:prstGeom prst="up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2400">
                <a:solidFill>
                  <a:srgbClr val="FFFF00"/>
                </a:solidFill>
              </a:rPr>
              <a:t>To drive up revenue</a:t>
            </a:r>
            <a:endParaRPr lang="en-US" sz="2400">
              <a:solidFill>
                <a:srgbClr val="FFFF00"/>
              </a:solidFill>
            </a:endParaRPr>
          </a:p>
        </p:txBody>
      </p:sp>
      <p:sp>
        <p:nvSpPr>
          <p:cNvPr id="175109" name="AutoShape 5"/>
          <p:cNvSpPr>
            <a:spLocks noChangeArrowheads="1"/>
          </p:cNvSpPr>
          <p:nvPr/>
        </p:nvSpPr>
        <p:spPr bwMode="auto">
          <a:xfrm>
            <a:off x="755650" y="4149725"/>
            <a:ext cx="7848600" cy="129540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2400" dirty="0">
                <a:solidFill>
                  <a:srgbClr val="FFFF00"/>
                </a:solidFill>
              </a:rPr>
              <a:t>To drive down costs</a:t>
            </a:r>
            <a:endParaRPr lang="en-US" sz="2400" dirty="0">
              <a:solidFill>
                <a:srgbClr val="FFFF00"/>
              </a:solidFill>
            </a:endParaRPr>
          </a:p>
        </p:txBody>
      </p:sp>
    </p:spTree>
    <p:extLst>
      <p:ext uri="{BB962C8B-B14F-4D97-AF65-F5344CB8AC3E}">
        <p14:creationId xmlns:p14="http://schemas.microsoft.com/office/powerpoint/2010/main" val="220727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animBg="1"/>
      <p:bldP spid="17510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GB" sz="3600" smtClean="0">
                <a:latin typeface="Verdana" pitchFamily="34" charset="0"/>
              </a:rPr>
              <a:t>Maximising profitability</a:t>
            </a:r>
            <a:endParaRPr lang="en-US" sz="3600" smtClean="0">
              <a:latin typeface="Verdana" pitchFamily="34" charset="0"/>
            </a:endParaRPr>
          </a:p>
        </p:txBody>
      </p:sp>
      <p:sp>
        <p:nvSpPr>
          <p:cNvPr id="112643"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r>
              <a:rPr lang="en-GB" sz="2800" smtClean="0">
                <a:latin typeface="Verdana" pitchFamily="34" charset="0"/>
              </a:rPr>
              <a:t>Work smarter, not harder</a:t>
            </a:r>
            <a:endParaRPr lang="en-US" sz="2800" smtClean="0">
              <a:latin typeface="Verdana" pitchFamily="34" charset="0"/>
            </a:endParaRPr>
          </a:p>
        </p:txBody>
      </p:sp>
    </p:spTree>
    <p:extLst>
      <p:ext uri="{BB962C8B-B14F-4D97-AF65-F5344CB8AC3E}">
        <p14:creationId xmlns:p14="http://schemas.microsoft.com/office/powerpoint/2010/main" val="1695241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ctr" eaLnBrk="1" hangingPunct="1"/>
            <a:r>
              <a:rPr lang="en-GB" sz="3600" smtClean="0">
                <a:latin typeface="Verdana" pitchFamily="34" charset="0"/>
              </a:rPr>
              <a:t>Efficiency</a:t>
            </a:r>
          </a:p>
        </p:txBody>
      </p:sp>
      <p:sp>
        <p:nvSpPr>
          <p:cNvPr id="111619" name="Rectangle 3"/>
          <p:cNvSpPr>
            <a:spLocks noGrp="1" noChangeArrowheads="1"/>
          </p:cNvSpPr>
          <p:nvPr>
            <p:ph type="body" idx="1"/>
          </p:nvPr>
        </p:nvSpPr>
        <p:spPr/>
        <p:txBody>
          <a:bodyPr/>
          <a:lstStyle/>
          <a:p>
            <a:pPr marL="284163" indent="-284163" defTabSz="190500" eaLnBrk="1" hangingPunct="1"/>
            <a:r>
              <a:rPr lang="en-GB" sz="2400" b="1" smtClean="0">
                <a:latin typeface="Verdana" pitchFamily="34" charset="0"/>
              </a:rPr>
              <a:t>Efficiency</a:t>
            </a:r>
            <a:r>
              <a:rPr lang="en-GB" sz="2400" smtClean="0">
                <a:latin typeface="Verdana" pitchFamily="34" charset="0"/>
              </a:rPr>
              <a:t> = Utilisation x Recovery</a:t>
            </a:r>
          </a:p>
          <a:p>
            <a:pPr marL="284163" indent="-284163" defTabSz="190500" eaLnBrk="1" hangingPunct="1"/>
            <a:endParaRPr lang="en-GB" sz="2400" smtClean="0">
              <a:latin typeface="Verdana" pitchFamily="34" charset="0"/>
            </a:endParaRPr>
          </a:p>
          <a:p>
            <a:pPr marL="284163" indent="-284163" defTabSz="190500" eaLnBrk="1" hangingPunct="1"/>
            <a:r>
              <a:rPr lang="en-GB" sz="2400" b="1" smtClean="0">
                <a:latin typeface="Verdana" pitchFamily="34" charset="0"/>
              </a:rPr>
              <a:t>Utilisation</a:t>
            </a:r>
            <a:r>
              <a:rPr lang="en-GB" sz="2400" smtClean="0">
                <a:latin typeface="Verdana" pitchFamily="34" charset="0"/>
              </a:rPr>
              <a:t> = chargeable hours recorded as a % of standard working hours (</a:t>
            </a:r>
            <a:r>
              <a:rPr lang="en-GB" sz="2400" i="1" smtClean="0">
                <a:latin typeface="Verdana" pitchFamily="34" charset="0"/>
              </a:rPr>
              <a:t>220 days x 7 hours = 1540</a:t>
            </a:r>
            <a:r>
              <a:rPr lang="en-GB" sz="2400" smtClean="0">
                <a:latin typeface="Verdana" pitchFamily="34" charset="0"/>
              </a:rPr>
              <a:t>)</a:t>
            </a:r>
          </a:p>
          <a:p>
            <a:pPr marL="284163" indent="-284163" defTabSz="190500" eaLnBrk="1" hangingPunct="1"/>
            <a:endParaRPr lang="en-GB" sz="2400" smtClean="0">
              <a:latin typeface="Verdana" pitchFamily="34" charset="0"/>
            </a:endParaRPr>
          </a:p>
          <a:p>
            <a:pPr marL="284163" indent="-284163" defTabSz="190500" eaLnBrk="1" hangingPunct="1"/>
            <a:r>
              <a:rPr lang="en-GB" sz="2400" b="1" smtClean="0">
                <a:latin typeface="Verdana" pitchFamily="34" charset="0"/>
              </a:rPr>
              <a:t>Recovery</a:t>
            </a:r>
            <a:r>
              <a:rPr lang="en-GB" sz="2400" smtClean="0">
                <a:latin typeface="Verdana" pitchFamily="34" charset="0"/>
              </a:rPr>
              <a:t> = % of recorded chargeable time billed </a:t>
            </a:r>
            <a:r>
              <a:rPr lang="en-GB" smtClean="0"/>
              <a:t> </a:t>
            </a:r>
          </a:p>
        </p:txBody>
      </p:sp>
    </p:spTree>
    <p:extLst>
      <p:ext uri="{BB962C8B-B14F-4D97-AF65-F5344CB8AC3E}">
        <p14:creationId xmlns:p14="http://schemas.microsoft.com/office/powerpoint/2010/main" val="11919242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GB" sz="2400" smtClean="0">
                <a:latin typeface="Verdana" pitchFamily="34" charset="0"/>
              </a:rPr>
              <a:t>How to get to grips with profitability issues?</a:t>
            </a:r>
            <a:r>
              <a:rPr lang="en-GB" sz="3600" smtClean="0">
                <a:latin typeface="Verdana" pitchFamily="34" charset="0"/>
              </a:rPr>
              <a:t> </a:t>
            </a:r>
            <a:endParaRPr lang="en-US" sz="3600" smtClean="0">
              <a:latin typeface="Verdana" pitchFamily="34" charset="0"/>
            </a:endParaRPr>
          </a:p>
        </p:txBody>
      </p:sp>
      <p:sp>
        <p:nvSpPr>
          <p:cNvPr id="113667" name="Rectangle 3"/>
          <p:cNvSpPr>
            <a:spLocks noGrp="1" noChangeArrowheads="1"/>
          </p:cNvSpPr>
          <p:nvPr>
            <p:ph type="body" idx="1"/>
          </p:nvPr>
        </p:nvSpPr>
        <p:spPr/>
        <p:txBody>
          <a:bodyPr/>
          <a:lstStyle/>
          <a:p>
            <a:pPr eaLnBrk="1" hangingPunct="1">
              <a:buFont typeface="Wingdings" pitchFamily="2" charset="2"/>
              <a:buNone/>
            </a:pPr>
            <a:r>
              <a:rPr lang="en-GB" smtClean="0">
                <a:latin typeface="Verdana" pitchFamily="34" charset="0"/>
              </a:rPr>
              <a:t>Analysis is key </a:t>
            </a:r>
            <a:endParaRPr lang="en-US" smtClean="0">
              <a:latin typeface="Verdana" pitchFamily="34" charset="0"/>
            </a:endParaRPr>
          </a:p>
        </p:txBody>
      </p:sp>
    </p:spTree>
    <p:extLst>
      <p:ext uri="{BB962C8B-B14F-4D97-AF65-F5344CB8AC3E}">
        <p14:creationId xmlns:p14="http://schemas.microsoft.com/office/powerpoint/2010/main" val="6757017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GB" sz="3600" smtClean="0">
                <a:latin typeface="Verdana" pitchFamily="34" charset="0"/>
              </a:rPr>
              <a:t>Scope of analysis?</a:t>
            </a:r>
            <a:endParaRPr lang="en-US" sz="3600" smtClean="0">
              <a:latin typeface="Verdana" pitchFamily="34" charset="0"/>
            </a:endParaRPr>
          </a:p>
        </p:txBody>
      </p:sp>
      <p:sp>
        <p:nvSpPr>
          <p:cNvPr id="115715" name="Rectangle 3"/>
          <p:cNvSpPr>
            <a:spLocks noGrp="1" noChangeArrowheads="1"/>
          </p:cNvSpPr>
          <p:nvPr>
            <p:ph type="body" idx="1"/>
          </p:nvPr>
        </p:nvSpPr>
        <p:spPr/>
        <p:txBody>
          <a:bodyPr/>
          <a:lstStyle/>
          <a:p>
            <a:pPr eaLnBrk="1" hangingPunct="1"/>
            <a:r>
              <a:rPr lang="en-GB" sz="2000" smtClean="0">
                <a:latin typeface="Verdana" pitchFamily="34" charset="0"/>
              </a:rPr>
              <a:t>Where the firm is making or losing money</a:t>
            </a:r>
          </a:p>
          <a:p>
            <a:pPr lvl="1" eaLnBrk="1" hangingPunct="1"/>
            <a:r>
              <a:rPr lang="en-GB" sz="2000" smtClean="0">
                <a:solidFill>
                  <a:srgbClr val="3333CC"/>
                </a:solidFill>
                <a:latin typeface="Verdana" pitchFamily="34" charset="0"/>
              </a:rPr>
              <a:t>To determine areas for investment</a:t>
            </a:r>
          </a:p>
          <a:p>
            <a:pPr eaLnBrk="1" hangingPunct="1"/>
            <a:r>
              <a:rPr lang="en-GB" sz="2000" smtClean="0">
                <a:latin typeface="Verdana" pitchFamily="34" charset="0"/>
              </a:rPr>
              <a:t>Benchmarking performance</a:t>
            </a:r>
          </a:p>
          <a:p>
            <a:pPr lvl="1" eaLnBrk="1" hangingPunct="1"/>
            <a:r>
              <a:rPr lang="en-GB" sz="2000" smtClean="0">
                <a:solidFill>
                  <a:srgbClr val="3333CC"/>
                </a:solidFill>
                <a:latin typeface="Verdana" pitchFamily="34" charset="0"/>
              </a:rPr>
              <a:t>Internally and externally by department</a:t>
            </a:r>
          </a:p>
          <a:p>
            <a:pPr eaLnBrk="1" hangingPunct="1"/>
            <a:r>
              <a:rPr lang="en-GB" sz="2000" smtClean="0">
                <a:latin typeface="Verdana" pitchFamily="34" charset="0"/>
              </a:rPr>
              <a:t>Trend analysis</a:t>
            </a:r>
          </a:p>
          <a:p>
            <a:pPr eaLnBrk="1" hangingPunct="1"/>
            <a:r>
              <a:rPr lang="en-GB" sz="2000" smtClean="0">
                <a:latin typeface="Verdana" pitchFamily="34" charset="0"/>
              </a:rPr>
              <a:t>Recommendations on KPIs</a:t>
            </a:r>
          </a:p>
          <a:p>
            <a:pPr eaLnBrk="1" hangingPunct="1">
              <a:buFont typeface="Wingdings" pitchFamily="2" charset="2"/>
              <a:buNone/>
            </a:pPr>
            <a:endParaRPr lang="en-US" sz="2000" smtClean="0">
              <a:latin typeface="Verdana" pitchFamily="34" charset="0"/>
            </a:endParaRPr>
          </a:p>
        </p:txBody>
      </p:sp>
    </p:spTree>
    <p:extLst>
      <p:ext uri="{BB962C8B-B14F-4D97-AF65-F5344CB8AC3E}">
        <p14:creationId xmlns:p14="http://schemas.microsoft.com/office/powerpoint/2010/main" val="38418986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GB" sz="3200" smtClean="0">
                <a:latin typeface="Verdana" pitchFamily="34" charset="0"/>
              </a:rPr>
              <a:t>Avoid Financial Information Overload</a:t>
            </a:r>
            <a:endParaRPr lang="en-US" sz="3200" smtClean="0">
              <a:latin typeface="Verdana" pitchFamily="34" charset="0"/>
            </a:endParaRPr>
          </a:p>
        </p:txBody>
      </p:sp>
      <p:sp>
        <p:nvSpPr>
          <p:cNvPr id="118787" name="Rectangle 3"/>
          <p:cNvSpPr>
            <a:spLocks noGrp="1" noChangeArrowheads="1"/>
          </p:cNvSpPr>
          <p:nvPr>
            <p:ph type="body" idx="1"/>
          </p:nvPr>
        </p:nvSpPr>
        <p:spPr/>
        <p:txBody>
          <a:bodyPr/>
          <a:lstStyle/>
          <a:p>
            <a:pPr eaLnBrk="1" hangingPunct="1"/>
            <a:endParaRPr lang="en-GB" smtClean="0"/>
          </a:p>
          <a:p>
            <a:pPr eaLnBrk="1" hangingPunct="1"/>
            <a:endParaRPr lang="en-GB" smtClean="0"/>
          </a:p>
          <a:p>
            <a:pPr eaLnBrk="1" hangingPunct="1">
              <a:buFont typeface="Wingdings" pitchFamily="2" charset="2"/>
              <a:buNone/>
            </a:pPr>
            <a:r>
              <a:rPr lang="en-GB" sz="4800" smtClean="0">
                <a:latin typeface="Verdana" pitchFamily="34" charset="0"/>
              </a:rPr>
              <a:t>KEEP IT SIMPLE</a:t>
            </a:r>
          </a:p>
          <a:p>
            <a:pPr eaLnBrk="1" hangingPunct="1">
              <a:buFont typeface="Wingdings" pitchFamily="2" charset="2"/>
              <a:buNone/>
            </a:pPr>
            <a:endParaRPr lang="en-GB" sz="4800" smtClean="0">
              <a:latin typeface="Verdana" pitchFamily="34" charset="0"/>
            </a:endParaRPr>
          </a:p>
          <a:p>
            <a:pPr eaLnBrk="1" hangingPunct="1">
              <a:buFont typeface="Wingdings" pitchFamily="2" charset="2"/>
              <a:buNone/>
            </a:pPr>
            <a:endParaRPr lang="en-US" sz="3600" smtClean="0">
              <a:latin typeface="Verdana" pitchFamily="34" charset="0"/>
            </a:endParaRPr>
          </a:p>
        </p:txBody>
      </p:sp>
    </p:spTree>
    <p:extLst>
      <p:ext uri="{BB962C8B-B14F-4D97-AF65-F5344CB8AC3E}">
        <p14:creationId xmlns:p14="http://schemas.microsoft.com/office/powerpoint/2010/main" val="23551094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914400" y="1412875"/>
            <a:ext cx="7391400" cy="4344988"/>
          </a:xfrm>
        </p:spPr>
        <p:txBody>
          <a:bodyPr/>
          <a:lstStyle/>
          <a:p>
            <a:pPr marL="284163" indent="-284163" defTabSz="190500" eaLnBrk="1" hangingPunct="1">
              <a:lnSpc>
                <a:spcPct val="90000"/>
              </a:lnSpc>
            </a:pPr>
            <a:r>
              <a:rPr lang="en-GB" sz="2800" dirty="0" smtClean="0">
                <a:solidFill>
                  <a:srgbClr val="76F87C"/>
                </a:solidFill>
                <a:latin typeface="Verdana" pitchFamily="34" charset="0"/>
              </a:rPr>
              <a:t>Work types </a:t>
            </a:r>
          </a:p>
          <a:p>
            <a:pPr marL="284163" indent="-284163" defTabSz="190500" eaLnBrk="1" hangingPunct="1">
              <a:lnSpc>
                <a:spcPct val="90000"/>
              </a:lnSpc>
            </a:pPr>
            <a:r>
              <a:rPr lang="en-GB" sz="2800" dirty="0" smtClean="0">
                <a:solidFill>
                  <a:srgbClr val="76F87C"/>
                </a:solidFill>
                <a:latin typeface="Verdana" pitchFamily="34" charset="0"/>
              </a:rPr>
              <a:t>Clients </a:t>
            </a:r>
          </a:p>
          <a:p>
            <a:pPr marL="284163" indent="-284163" defTabSz="190500" eaLnBrk="1" hangingPunct="1">
              <a:lnSpc>
                <a:spcPct val="90000"/>
              </a:lnSpc>
            </a:pPr>
            <a:r>
              <a:rPr lang="en-GB" sz="2800" dirty="0" smtClean="0">
                <a:solidFill>
                  <a:srgbClr val="76F87C"/>
                </a:solidFill>
                <a:latin typeface="Verdana" pitchFamily="34" charset="0"/>
              </a:rPr>
              <a:t>Leverage</a:t>
            </a:r>
          </a:p>
          <a:p>
            <a:pPr marL="284163" indent="-284163" defTabSz="190500" eaLnBrk="1" hangingPunct="1">
              <a:lnSpc>
                <a:spcPct val="90000"/>
              </a:lnSpc>
            </a:pPr>
            <a:endParaRPr lang="en-GB" sz="2800" dirty="0" smtClean="0">
              <a:solidFill>
                <a:srgbClr val="76F87C"/>
              </a:solidFill>
              <a:latin typeface="Verdana" pitchFamily="34" charset="0"/>
            </a:endParaRPr>
          </a:p>
          <a:p>
            <a:pPr marL="284163" indent="-284163" defTabSz="190500" eaLnBrk="1" hangingPunct="1">
              <a:lnSpc>
                <a:spcPct val="90000"/>
              </a:lnSpc>
            </a:pPr>
            <a:r>
              <a:rPr lang="en-GB" sz="2800" dirty="0" smtClean="0">
                <a:solidFill>
                  <a:srgbClr val="AD1F52"/>
                </a:solidFill>
                <a:latin typeface="Verdana" pitchFamily="34" charset="0"/>
              </a:rPr>
              <a:t>Pricing</a:t>
            </a:r>
          </a:p>
          <a:p>
            <a:pPr marL="284163" indent="-284163" defTabSz="190500" eaLnBrk="1" hangingPunct="1">
              <a:lnSpc>
                <a:spcPct val="90000"/>
              </a:lnSpc>
            </a:pPr>
            <a:r>
              <a:rPr lang="en-GB" sz="2800" dirty="0" smtClean="0">
                <a:solidFill>
                  <a:srgbClr val="AD1F52"/>
                </a:solidFill>
                <a:latin typeface="Verdana" pitchFamily="34" charset="0"/>
              </a:rPr>
              <a:t>Matter related hours </a:t>
            </a:r>
          </a:p>
          <a:p>
            <a:pPr marL="284163" indent="-284163" defTabSz="190500" eaLnBrk="1" hangingPunct="1">
              <a:lnSpc>
                <a:spcPct val="90000"/>
              </a:lnSpc>
            </a:pPr>
            <a:r>
              <a:rPr lang="en-GB" sz="2800" dirty="0" smtClean="0">
                <a:solidFill>
                  <a:srgbClr val="AD1F52"/>
                </a:solidFill>
                <a:latin typeface="Verdana" pitchFamily="34" charset="0"/>
              </a:rPr>
              <a:t>Realisation rate</a:t>
            </a:r>
            <a:r>
              <a:rPr lang="en-GB" sz="2800" dirty="0" smtClean="0">
                <a:latin typeface="Verdana" pitchFamily="34" charset="0"/>
              </a:rPr>
              <a:t> </a:t>
            </a:r>
          </a:p>
          <a:p>
            <a:pPr marL="284163" indent="-284163" defTabSz="190500" eaLnBrk="1" hangingPunct="1">
              <a:lnSpc>
                <a:spcPct val="90000"/>
              </a:lnSpc>
              <a:buFont typeface="Wingdings" pitchFamily="2" charset="2"/>
              <a:buNone/>
            </a:pPr>
            <a:endParaRPr lang="en-GB" sz="2800" dirty="0" smtClean="0">
              <a:latin typeface="Verdana" pitchFamily="34" charset="0"/>
            </a:endParaRPr>
          </a:p>
          <a:p>
            <a:pPr marL="284163" indent="-284163" defTabSz="190500" eaLnBrk="1" hangingPunct="1">
              <a:lnSpc>
                <a:spcPct val="90000"/>
              </a:lnSpc>
            </a:pPr>
            <a:r>
              <a:rPr lang="en-GB" sz="2800" dirty="0" smtClean="0">
                <a:solidFill>
                  <a:srgbClr val="8515B7"/>
                </a:solidFill>
                <a:latin typeface="Verdana" pitchFamily="34" charset="0"/>
              </a:rPr>
              <a:t>Major overheads</a:t>
            </a:r>
          </a:p>
          <a:p>
            <a:pPr marL="284163" indent="-284163" defTabSz="190500" eaLnBrk="1" hangingPunct="1">
              <a:lnSpc>
                <a:spcPct val="90000"/>
              </a:lnSpc>
              <a:buFont typeface="Wingdings" pitchFamily="2" charset="2"/>
              <a:buNone/>
            </a:pPr>
            <a:endParaRPr lang="en-GB" sz="2800" dirty="0" smtClean="0">
              <a:latin typeface="Verdana" pitchFamily="34" charset="0"/>
            </a:endParaRPr>
          </a:p>
        </p:txBody>
      </p:sp>
      <p:sp>
        <p:nvSpPr>
          <p:cNvPr id="119811" name="Rectangle 3"/>
          <p:cNvSpPr>
            <a:spLocks noGrp="1" noChangeArrowheads="1"/>
          </p:cNvSpPr>
          <p:nvPr>
            <p:ph type="title"/>
          </p:nvPr>
        </p:nvSpPr>
        <p:spPr>
          <a:xfrm>
            <a:off x="1150938" y="214313"/>
            <a:ext cx="7793037" cy="1231900"/>
          </a:xfrm>
        </p:spPr>
        <p:txBody>
          <a:bodyPr/>
          <a:lstStyle/>
          <a:p>
            <a:pPr algn="ctr" eaLnBrk="1" hangingPunct="1"/>
            <a:r>
              <a:rPr lang="en-GB" sz="3600" smtClean="0">
                <a:latin typeface="Verdana" pitchFamily="34" charset="0"/>
              </a:rPr>
              <a:t>Profitability factors</a:t>
            </a:r>
          </a:p>
        </p:txBody>
      </p:sp>
    </p:spTree>
    <p:extLst>
      <p:ext uri="{BB962C8B-B14F-4D97-AF65-F5344CB8AC3E}">
        <p14:creationId xmlns:p14="http://schemas.microsoft.com/office/powerpoint/2010/main" val="861809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Who should be responsible for financial management?</a:t>
            </a:r>
            <a:endParaRPr lang="en-GB" sz="3200" dirty="0"/>
          </a:p>
        </p:txBody>
      </p:sp>
      <p:sp>
        <p:nvSpPr>
          <p:cNvPr id="3" name="Content Placeholder 2"/>
          <p:cNvSpPr>
            <a:spLocks noGrp="1"/>
          </p:cNvSpPr>
          <p:nvPr>
            <p:ph idx="1"/>
          </p:nvPr>
        </p:nvSpPr>
        <p:spPr/>
        <p:txBody>
          <a:bodyPr/>
          <a:lstStyle/>
          <a:p>
            <a:pPr>
              <a:buFont typeface="Wingdings" pitchFamily="2" charset="2"/>
              <a:buChar char="q"/>
            </a:pPr>
            <a:r>
              <a:rPr lang="en-GB" dirty="0" smtClean="0"/>
              <a:t> FD?</a:t>
            </a:r>
          </a:p>
          <a:p>
            <a:pPr>
              <a:buFont typeface="Wingdings" pitchFamily="2" charset="2"/>
              <a:buChar char="q"/>
            </a:pPr>
            <a:r>
              <a:rPr lang="en-GB" dirty="0" smtClean="0"/>
              <a:t>Managing Partner?</a:t>
            </a:r>
          </a:p>
          <a:p>
            <a:pPr>
              <a:buFont typeface="Wingdings" pitchFamily="2" charset="2"/>
              <a:buChar char="q"/>
            </a:pPr>
            <a:r>
              <a:rPr lang="en-GB" dirty="0" smtClean="0"/>
              <a:t>Both? </a:t>
            </a:r>
          </a:p>
          <a:p>
            <a:pPr>
              <a:buFont typeface="Wingdings" pitchFamily="2" charset="2"/>
              <a:buChar char="q"/>
            </a:pPr>
            <a:r>
              <a:rPr lang="en-GB" dirty="0" smtClean="0"/>
              <a:t>Others?</a:t>
            </a:r>
            <a:endParaRPr lang="en-GB" dirty="0"/>
          </a:p>
        </p:txBody>
      </p:sp>
      <p:sp>
        <p:nvSpPr>
          <p:cNvPr id="4" name="Footer Placeholder 3"/>
          <p:cNvSpPr>
            <a:spLocks noGrp="1"/>
          </p:cNvSpPr>
          <p:nvPr>
            <p:ph type="ftr" sz="quarter" idx="11"/>
          </p:nvPr>
        </p:nvSpPr>
        <p:spPr/>
        <p:txBody>
          <a:bodyPr/>
          <a:lstStyle/>
          <a:p>
            <a:r>
              <a:rPr lang="en-US" sz="1800" dirty="0">
                <a:solidFill>
                  <a:schemeClr val="tx2"/>
                </a:solidFill>
              </a:rPr>
              <a:t>PETER SCOTT CONSULTING</a:t>
            </a:r>
          </a:p>
        </p:txBody>
      </p:sp>
    </p:spTree>
    <p:extLst>
      <p:ext uri="{BB962C8B-B14F-4D97-AF65-F5344CB8AC3E}">
        <p14:creationId xmlns:p14="http://schemas.microsoft.com/office/powerpoint/2010/main" val="23340243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304800"/>
            <a:ext cx="7772400" cy="2547938"/>
          </a:xfrm>
        </p:spPr>
        <p:txBody>
          <a:bodyPr/>
          <a:lstStyle/>
          <a:p>
            <a:pPr eaLnBrk="1" hangingPunct="1"/>
            <a:r>
              <a:rPr lang="en-GB" sz="3200" smtClean="0">
                <a:latin typeface="Verdana" pitchFamily="34" charset="0"/>
              </a:rPr>
              <a:t>The work type / client type </a:t>
            </a:r>
            <a:r>
              <a:rPr lang="en-GB" sz="3200" b="1" smtClean="0">
                <a:latin typeface="Verdana" pitchFamily="34" charset="0"/>
              </a:rPr>
              <a:t>focus</a:t>
            </a:r>
            <a:r>
              <a:rPr lang="en-GB" sz="3200" smtClean="0">
                <a:latin typeface="Verdana" pitchFamily="34" charset="0"/>
              </a:rPr>
              <a:t> is crucial</a:t>
            </a:r>
            <a:r>
              <a:rPr lang="en-GB" sz="3600" smtClean="0">
                <a:latin typeface="Verdana" pitchFamily="34" charset="0"/>
              </a:rPr>
              <a:t> to profitability</a:t>
            </a:r>
            <a:endParaRPr lang="en-US" sz="3600" smtClean="0">
              <a:latin typeface="Verdana" pitchFamily="34" charset="0"/>
            </a:endParaRPr>
          </a:p>
        </p:txBody>
      </p:sp>
      <p:sp>
        <p:nvSpPr>
          <p:cNvPr id="120835" name="Rectangle 3"/>
          <p:cNvSpPr>
            <a:spLocks noGrp="1" noChangeArrowheads="1"/>
          </p:cNvSpPr>
          <p:nvPr>
            <p:ph type="body" idx="1"/>
          </p:nvPr>
        </p:nvSpPr>
        <p:spPr>
          <a:xfrm>
            <a:off x="1182688" y="5918200"/>
            <a:ext cx="7772400" cy="214313"/>
          </a:xfrm>
        </p:spPr>
        <p:txBody>
          <a:bodyPr/>
          <a:lstStyle/>
          <a:p>
            <a:pPr eaLnBrk="1" hangingPunct="1">
              <a:lnSpc>
                <a:spcPct val="80000"/>
              </a:lnSpc>
            </a:pPr>
            <a:endParaRPr lang="en-US" sz="1000" smtClean="0"/>
          </a:p>
        </p:txBody>
      </p:sp>
    </p:spTree>
    <p:extLst>
      <p:ext uri="{BB962C8B-B14F-4D97-AF65-F5344CB8AC3E}">
        <p14:creationId xmlns:p14="http://schemas.microsoft.com/office/powerpoint/2010/main" val="33861427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914400" y="1412875"/>
            <a:ext cx="7391400" cy="4344988"/>
          </a:xfrm>
        </p:spPr>
        <p:txBody>
          <a:bodyPr/>
          <a:lstStyle/>
          <a:p>
            <a:pPr marL="284163" indent="-284163" defTabSz="190500" eaLnBrk="1" hangingPunct="1">
              <a:lnSpc>
                <a:spcPct val="90000"/>
              </a:lnSpc>
            </a:pPr>
            <a:r>
              <a:rPr lang="en-GB" sz="2800" b="1" u="sng" dirty="0" smtClean="0">
                <a:solidFill>
                  <a:srgbClr val="76F87C"/>
                </a:solidFill>
                <a:latin typeface="Verdana" pitchFamily="34" charset="0"/>
              </a:rPr>
              <a:t>Work types </a:t>
            </a:r>
          </a:p>
          <a:p>
            <a:pPr marL="284163" indent="-284163" defTabSz="190500" eaLnBrk="1" hangingPunct="1">
              <a:lnSpc>
                <a:spcPct val="90000"/>
              </a:lnSpc>
            </a:pPr>
            <a:r>
              <a:rPr lang="en-GB" sz="2800" b="1" u="sng" dirty="0" smtClean="0">
                <a:solidFill>
                  <a:srgbClr val="76F87C"/>
                </a:solidFill>
                <a:latin typeface="Verdana" pitchFamily="34" charset="0"/>
              </a:rPr>
              <a:t>Clients</a:t>
            </a:r>
            <a:r>
              <a:rPr lang="en-GB" sz="2800" dirty="0" smtClean="0">
                <a:solidFill>
                  <a:srgbClr val="76F87C"/>
                </a:solidFill>
                <a:latin typeface="Verdana" pitchFamily="34" charset="0"/>
              </a:rPr>
              <a:t> </a:t>
            </a:r>
          </a:p>
          <a:p>
            <a:pPr marL="284163" indent="-284163" defTabSz="190500" eaLnBrk="1" hangingPunct="1">
              <a:lnSpc>
                <a:spcPct val="90000"/>
              </a:lnSpc>
            </a:pPr>
            <a:r>
              <a:rPr lang="en-GB" sz="2800" dirty="0" smtClean="0">
                <a:solidFill>
                  <a:srgbClr val="76F87C"/>
                </a:solidFill>
                <a:latin typeface="Verdana" pitchFamily="34" charset="0"/>
              </a:rPr>
              <a:t>Leverage</a:t>
            </a:r>
          </a:p>
          <a:p>
            <a:pPr marL="284163" indent="-284163" defTabSz="190500" eaLnBrk="1" hangingPunct="1">
              <a:lnSpc>
                <a:spcPct val="90000"/>
              </a:lnSpc>
            </a:pPr>
            <a:endParaRPr lang="en-GB" sz="2800" dirty="0" smtClean="0">
              <a:solidFill>
                <a:srgbClr val="76F87C"/>
              </a:solidFill>
              <a:latin typeface="Verdana" pitchFamily="34" charset="0"/>
            </a:endParaRPr>
          </a:p>
          <a:p>
            <a:pPr marL="284163" indent="-284163" defTabSz="190500" eaLnBrk="1" hangingPunct="1">
              <a:lnSpc>
                <a:spcPct val="90000"/>
              </a:lnSpc>
            </a:pPr>
            <a:r>
              <a:rPr lang="en-GB" sz="2800" dirty="0" smtClean="0">
                <a:solidFill>
                  <a:srgbClr val="AD1F52"/>
                </a:solidFill>
                <a:latin typeface="Verdana" pitchFamily="34" charset="0"/>
              </a:rPr>
              <a:t>Pricing</a:t>
            </a:r>
          </a:p>
          <a:p>
            <a:pPr marL="284163" indent="-284163" defTabSz="190500" eaLnBrk="1" hangingPunct="1">
              <a:lnSpc>
                <a:spcPct val="90000"/>
              </a:lnSpc>
            </a:pPr>
            <a:r>
              <a:rPr lang="en-GB" sz="2800" dirty="0" smtClean="0">
                <a:solidFill>
                  <a:srgbClr val="AD1F52"/>
                </a:solidFill>
                <a:latin typeface="Verdana" pitchFamily="34" charset="0"/>
              </a:rPr>
              <a:t>Matter related hours </a:t>
            </a:r>
          </a:p>
          <a:p>
            <a:pPr marL="284163" indent="-284163" defTabSz="190500" eaLnBrk="1" hangingPunct="1">
              <a:lnSpc>
                <a:spcPct val="90000"/>
              </a:lnSpc>
            </a:pPr>
            <a:r>
              <a:rPr lang="en-GB" sz="2800" dirty="0" smtClean="0">
                <a:solidFill>
                  <a:srgbClr val="AD1F52"/>
                </a:solidFill>
                <a:latin typeface="Verdana" pitchFamily="34" charset="0"/>
              </a:rPr>
              <a:t>Realisation rate</a:t>
            </a:r>
            <a:r>
              <a:rPr lang="en-GB" sz="2800" dirty="0" smtClean="0">
                <a:latin typeface="Verdana" pitchFamily="34" charset="0"/>
              </a:rPr>
              <a:t> </a:t>
            </a:r>
          </a:p>
          <a:p>
            <a:pPr marL="284163" indent="-284163" defTabSz="190500" eaLnBrk="1" hangingPunct="1">
              <a:lnSpc>
                <a:spcPct val="90000"/>
              </a:lnSpc>
              <a:buFont typeface="Wingdings" pitchFamily="2" charset="2"/>
              <a:buNone/>
            </a:pPr>
            <a:endParaRPr lang="en-GB" sz="2800" dirty="0" smtClean="0">
              <a:latin typeface="Verdana" pitchFamily="34" charset="0"/>
            </a:endParaRPr>
          </a:p>
          <a:p>
            <a:pPr marL="284163" indent="-284163" defTabSz="190500" eaLnBrk="1" hangingPunct="1">
              <a:lnSpc>
                <a:spcPct val="90000"/>
              </a:lnSpc>
            </a:pPr>
            <a:r>
              <a:rPr lang="en-GB" sz="2800" dirty="0" smtClean="0">
                <a:solidFill>
                  <a:srgbClr val="8515B7"/>
                </a:solidFill>
                <a:latin typeface="Verdana" pitchFamily="34" charset="0"/>
              </a:rPr>
              <a:t>Major overheads</a:t>
            </a:r>
          </a:p>
          <a:p>
            <a:pPr marL="284163" indent="-284163" defTabSz="190500" eaLnBrk="1" hangingPunct="1">
              <a:lnSpc>
                <a:spcPct val="90000"/>
              </a:lnSpc>
              <a:buFont typeface="Wingdings" pitchFamily="2" charset="2"/>
              <a:buNone/>
            </a:pPr>
            <a:endParaRPr lang="en-GB" sz="2800" dirty="0" smtClean="0">
              <a:latin typeface="Verdana" pitchFamily="34" charset="0"/>
            </a:endParaRPr>
          </a:p>
        </p:txBody>
      </p:sp>
      <p:sp>
        <p:nvSpPr>
          <p:cNvPr id="121859" name="Rectangle 3"/>
          <p:cNvSpPr>
            <a:spLocks noGrp="1" noChangeArrowheads="1"/>
          </p:cNvSpPr>
          <p:nvPr>
            <p:ph type="title"/>
          </p:nvPr>
        </p:nvSpPr>
        <p:spPr>
          <a:xfrm>
            <a:off x="1150938" y="214313"/>
            <a:ext cx="7793037" cy="1231900"/>
          </a:xfrm>
        </p:spPr>
        <p:txBody>
          <a:bodyPr/>
          <a:lstStyle/>
          <a:p>
            <a:pPr algn="ctr" eaLnBrk="1" hangingPunct="1"/>
            <a:r>
              <a:rPr lang="en-GB" sz="3600" smtClean="0">
                <a:latin typeface="Verdana" pitchFamily="34" charset="0"/>
              </a:rPr>
              <a:t>Profitability factors</a:t>
            </a:r>
          </a:p>
        </p:txBody>
      </p:sp>
    </p:spTree>
    <p:extLst>
      <p:ext uri="{BB962C8B-B14F-4D97-AF65-F5344CB8AC3E}">
        <p14:creationId xmlns:p14="http://schemas.microsoft.com/office/powerpoint/2010/main" val="38078290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GB" smtClean="0"/>
              <a:t>Work types</a:t>
            </a:r>
          </a:p>
        </p:txBody>
      </p:sp>
      <p:sp>
        <p:nvSpPr>
          <p:cNvPr id="122883" name="Rectangle 3"/>
          <p:cNvSpPr>
            <a:spLocks noGrp="1" noChangeArrowheads="1"/>
          </p:cNvSpPr>
          <p:nvPr>
            <p:ph type="body" idx="1"/>
          </p:nvPr>
        </p:nvSpPr>
        <p:spPr/>
        <p:txBody>
          <a:bodyPr/>
          <a:lstStyle/>
          <a:p>
            <a:pPr marL="284163" indent="-284163" eaLnBrk="1" hangingPunct="1"/>
            <a:r>
              <a:rPr lang="en-GB" sz="2800" b="1" smtClean="0">
                <a:latin typeface="Verdana" pitchFamily="34" charset="0"/>
              </a:rPr>
              <a:t>Each</a:t>
            </a:r>
            <a:r>
              <a:rPr lang="en-GB" sz="2800" smtClean="0">
                <a:latin typeface="Verdana" pitchFamily="34" charset="0"/>
              </a:rPr>
              <a:t> work type as a % of overall turnover</a:t>
            </a:r>
          </a:p>
          <a:p>
            <a:pPr marL="284163" indent="-284163" eaLnBrk="1" hangingPunct="1"/>
            <a:r>
              <a:rPr lang="en-GB" sz="2800" smtClean="0">
                <a:latin typeface="Verdana" pitchFamily="34" charset="0"/>
              </a:rPr>
              <a:t>Net profit per equity partner for </a:t>
            </a:r>
            <a:r>
              <a:rPr lang="en-GB" sz="2800" b="1" smtClean="0">
                <a:latin typeface="Verdana" pitchFamily="34" charset="0"/>
              </a:rPr>
              <a:t>each</a:t>
            </a:r>
            <a:r>
              <a:rPr lang="en-GB" sz="2800" smtClean="0">
                <a:latin typeface="Verdana" pitchFamily="34" charset="0"/>
              </a:rPr>
              <a:t> work type/group</a:t>
            </a:r>
          </a:p>
        </p:txBody>
      </p:sp>
    </p:spTree>
    <p:extLst>
      <p:ext uri="{BB962C8B-B14F-4D97-AF65-F5344CB8AC3E}">
        <p14:creationId xmlns:p14="http://schemas.microsoft.com/office/powerpoint/2010/main" val="32538987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GB" smtClean="0"/>
              <a:t>Clients </a:t>
            </a:r>
          </a:p>
        </p:txBody>
      </p:sp>
      <p:sp>
        <p:nvSpPr>
          <p:cNvPr id="123907" name="Rectangle 3"/>
          <p:cNvSpPr>
            <a:spLocks noGrp="1" noChangeArrowheads="1"/>
          </p:cNvSpPr>
          <p:nvPr>
            <p:ph type="body" idx="1"/>
          </p:nvPr>
        </p:nvSpPr>
        <p:spPr/>
        <p:txBody>
          <a:bodyPr/>
          <a:lstStyle/>
          <a:p>
            <a:pPr marL="284163" indent="-284163" eaLnBrk="1" hangingPunct="1"/>
            <a:r>
              <a:rPr lang="en-GB" sz="2400" smtClean="0">
                <a:latin typeface="Verdana" pitchFamily="34" charset="0"/>
              </a:rPr>
              <a:t>Total numbers of clients in each of last three years</a:t>
            </a:r>
          </a:p>
          <a:p>
            <a:pPr marL="284163" indent="-284163" eaLnBrk="1" hangingPunct="1"/>
            <a:r>
              <a:rPr lang="en-GB" sz="2400" smtClean="0">
                <a:latin typeface="Verdana" pitchFamily="34" charset="0"/>
              </a:rPr>
              <a:t>% of turnover represented by top </a:t>
            </a:r>
          </a:p>
          <a:p>
            <a:pPr marL="284163" indent="-284163" eaLnBrk="1" hangingPunct="1">
              <a:buFont typeface="Wingdings" pitchFamily="2" charset="2"/>
              <a:buNone/>
            </a:pPr>
            <a:r>
              <a:rPr lang="en-GB" sz="2400" smtClean="0">
                <a:latin typeface="Verdana" pitchFamily="34" charset="0"/>
              </a:rPr>
              <a:t>  10% / 20% of clients (by billing value) </a:t>
            </a:r>
          </a:p>
          <a:p>
            <a:pPr marL="284163" indent="-284163" eaLnBrk="1" hangingPunct="1"/>
            <a:r>
              <a:rPr lang="en-GB" sz="2400" smtClean="0">
                <a:latin typeface="Verdana" pitchFamily="34" charset="0"/>
              </a:rPr>
              <a:t>Net profit derived from each of above categories as a % of total</a:t>
            </a:r>
          </a:p>
          <a:p>
            <a:pPr marL="284163" indent="-284163" eaLnBrk="1" hangingPunct="1"/>
            <a:r>
              <a:rPr lang="en-GB" sz="2400" smtClean="0">
                <a:latin typeface="Verdana" pitchFamily="34" charset="0"/>
              </a:rPr>
              <a:t>Ditto for bottom 10% / 20%</a:t>
            </a:r>
            <a:r>
              <a:rPr lang="en-GB" smtClean="0"/>
              <a:t> </a:t>
            </a:r>
          </a:p>
        </p:txBody>
      </p:sp>
    </p:spTree>
    <p:extLst>
      <p:ext uri="{BB962C8B-B14F-4D97-AF65-F5344CB8AC3E}">
        <p14:creationId xmlns:p14="http://schemas.microsoft.com/office/powerpoint/2010/main" val="16416283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150938" y="214313"/>
            <a:ext cx="7793037" cy="771525"/>
          </a:xfrm>
        </p:spPr>
        <p:txBody>
          <a:bodyPr/>
          <a:lstStyle/>
          <a:p>
            <a:pPr eaLnBrk="1" hangingPunct="1"/>
            <a:r>
              <a:rPr lang="en-GB" sz="2800" b="1" smtClean="0">
                <a:latin typeface="Verdana" pitchFamily="34" charset="0"/>
              </a:rPr>
              <a:t>The competitive moves</a:t>
            </a:r>
          </a:p>
        </p:txBody>
      </p:sp>
      <p:sp>
        <p:nvSpPr>
          <p:cNvPr id="124931" name="Line 3"/>
          <p:cNvSpPr>
            <a:spLocks noChangeShapeType="1"/>
          </p:cNvSpPr>
          <p:nvPr/>
        </p:nvSpPr>
        <p:spPr bwMode="auto">
          <a:xfrm>
            <a:off x="2754313" y="1760538"/>
            <a:ext cx="0" cy="365760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32" name="Line 4"/>
          <p:cNvSpPr>
            <a:spLocks noChangeShapeType="1"/>
          </p:cNvSpPr>
          <p:nvPr/>
        </p:nvSpPr>
        <p:spPr bwMode="auto">
          <a:xfrm>
            <a:off x="2743200" y="5334000"/>
            <a:ext cx="4800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33" name="Text Box 5"/>
          <p:cNvSpPr txBox="1">
            <a:spLocks noChangeArrowheads="1"/>
          </p:cNvSpPr>
          <p:nvPr/>
        </p:nvSpPr>
        <p:spPr bwMode="auto">
          <a:xfrm>
            <a:off x="684213" y="2420938"/>
            <a:ext cx="18716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solidFill>
                  <a:schemeClr val="tx2"/>
                </a:solidFill>
                <a:latin typeface="Verdana" pitchFamily="34" charset="0"/>
                <a:cs typeface="Times New Roman" pitchFamily="18" charset="0"/>
              </a:rPr>
              <a:t>Perceived</a:t>
            </a:r>
            <a:r>
              <a:rPr lang="en-GB" sz="2000">
                <a:latin typeface="Verdana" pitchFamily="34" charset="0"/>
                <a:cs typeface="Times New Roman" pitchFamily="18" charset="0"/>
              </a:rPr>
              <a:t> </a:t>
            </a:r>
          </a:p>
          <a:p>
            <a:pPr eaLnBrk="1" hangingPunct="1">
              <a:spcBef>
                <a:spcPct val="50000"/>
              </a:spcBef>
            </a:pPr>
            <a:r>
              <a:rPr lang="en-GB" sz="2000">
                <a:solidFill>
                  <a:schemeClr val="tx2"/>
                </a:solidFill>
                <a:latin typeface="Verdana" pitchFamily="34" charset="0"/>
                <a:cs typeface="Times New Roman" pitchFamily="18" charset="0"/>
              </a:rPr>
              <a:t>Added Value</a:t>
            </a:r>
          </a:p>
        </p:txBody>
      </p:sp>
      <p:sp>
        <p:nvSpPr>
          <p:cNvPr id="124934" name="Text Box 6"/>
          <p:cNvSpPr txBox="1">
            <a:spLocks noChangeArrowheads="1"/>
          </p:cNvSpPr>
          <p:nvPr/>
        </p:nvSpPr>
        <p:spPr bwMode="auto">
          <a:xfrm>
            <a:off x="3886200" y="58674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solidFill>
                  <a:schemeClr val="tx2"/>
                </a:solidFill>
                <a:latin typeface="Verdana" pitchFamily="34" charset="0"/>
                <a:cs typeface="Times New Roman" pitchFamily="18" charset="0"/>
              </a:rPr>
              <a:t>Perceived cost</a:t>
            </a:r>
          </a:p>
        </p:txBody>
      </p:sp>
      <p:sp>
        <p:nvSpPr>
          <p:cNvPr id="124935" name="Text Box 7"/>
          <p:cNvSpPr txBox="1">
            <a:spLocks noChangeArrowheads="1"/>
          </p:cNvSpPr>
          <p:nvPr/>
        </p:nvSpPr>
        <p:spPr bwMode="auto">
          <a:xfrm>
            <a:off x="2057400" y="16002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solidFill>
                  <a:srgbClr val="000099"/>
                </a:solidFill>
                <a:latin typeface="Times New Roman" pitchFamily="18" charset="0"/>
                <a:cs typeface="Times New Roman" pitchFamily="18" charset="0"/>
              </a:rPr>
              <a:t>High</a:t>
            </a:r>
          </a:p>
        </p:txBody>
      </p:sp>
      <p:sp>
        <p:nvSpPr>
          <p:cNvPr id="124936" name="Text Box 8"/>
          <p:cNvSpPr txBox="1">
            <a:spLocks noChangeArrowheads="1"/>
          </p:cNvSpPr>
          <p:nvPr/>
        </p:nvSpPr>
        <p:spPr bwMode="auto">
          <a:xfrm>
            <a:off x="6934200" y="53340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solidFill>
                  <a:srgbClr val="000099"/>
                </a:solidFill>
                <a:latin typeface="Times New Roman" pitchFamily="18" charset="0"/>
                <a:cs typeface="Times New Roman" pitchFamily="18" charset="0"/>
              </a:rPr>
              <a:t>High</a:t>
            </a:r>
          </a:p>
        </p:txBody>
      </p:sp>
      <p:sp>
        <p:nvSpPr>
          <p:cNvPr id="124937" name="Text Box 9"/>
          <p:cNvSpPr txBox="1">
            <a:spLocks noChangeArrowheads="1"/>
          </p:cNvSpPr>
          <p:nvPr/>
        </p:nvSpPr>
        <p:spPr bwMode="auto">
          <a:xfrm>
            <a:off x="2743200" y="53340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solidFill>
                  <a:srgbClr val="000099"/>
                </a:solidFill>
                <a:latin typeface="Times New Roman" pitchFamily="18" charset="0"/>
                <a:cs typeface="Times New Roman" pitchFamily="18" charset="0"/>
              </a:rPr>
              <a:t>Low</a:t>
            </a:r>
          </a:p>
        </p:txBody>
      </p:sp>
      <p:sp>
        <p:nvSpPr>
          <p:cNvPr id="124938" name="Text Box 10"/>
          <p:cNvSpPr txBox="1">
            <a:spLocks noChangeArrowheads="1"/>
          </p:cNvSpPr>
          <p:nvPr/>
        </p:nvSpPr>
        <p:spPr bwMode="auto">
          <a:xfrm>
            <a:off x="2181225" y="49053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solidFill>
                  <a:srgbClr val="000099"/>
                </a:solidFill>
                <a:latin typeface="Times New Roman" pitchFamily="18" charset="0"/>
                <a:cs typeface="Times New Roman" pitchFamily="18" charset="0"/>
              </a:rPr>
              <a:t>Low</a:t>
            </a:r>
          </a:p>
        </p:txBody>
      </p:sp>
      <p:sp>
        <p:nvSpPr>
          <p:cNvPr id="124939" name="Text Box 11"/>
          <p:cNvSpPr txBox="1">
            <a:spLocks noChangeArrowheads="1"/>
          </p:cNvSpPr>
          <p:nvPr/>
        </p:nvSpPr>
        <p:spPr bwMode="auto">
          <a:xfrm>
            <a:off x="2133600" y="32766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solidFill>
                  <a:srgbClr val="000099"/>
                </a:solidFill>
                <a:latin typeface="Times New Roman" pitchFamily="18" charset="0"/>
                <a:cs typeface="Times New Roman" pitchFamily="18" charset="0"/>
              </a:rPr>
              <a:t>Ave</a:t>
            </a:r>
          </a:p>
        </p:txBody>
      </p:sp>
      <p:sp>
        <p:nvSpPr>
          <p:cNvPr id="124940" name="Text Box 12"/>
          <p:cNvSpPr txBox="1">
            <a:spLocks noChangeArrowheads="1"/>
          </p:cNvSpPr>
          <p:nvPr/>
        </p:nvSpPr>
        <p:spPr bwMode="auto">
          <a:xfrm>
            <a:off x="4876800" y="53340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solidFill>
                  <a:srgbClr val="000099"/>
                </a:solidFill>
                <a:latin typeface="Times New Roman" pitchFamily="18" charset="0"/>
                <a:cs typeface="Times New Roman" pitchFamily="18" charset="0"/>
              </a:rPr>
              <a:t>Ave</a:t>
            </a:r>
          </a:p>
        </p:txBody>
      </p:sp>
      <p:sp>
        <p:nvSpPr>
          <p:cNvPr id="124941" name="Line 13"/>
          <p:cNvSpPr>
            <a:spLocks noChangeShapeType="1"/>
          </p:cNvSpPr>
          <p:nvPr/>
        </p:nvSpPr>
        <p:spPr bwMode="auto">
          <a:xfrm>
            <a:off x="5029200" y="3886200"/>
            <a:ext cx="0" cy="1258888"/>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42" name="Line 14"/>
          <p:cNvSpPr>
            <a:spLocks noChangeShapeType="1"/>
          </p:cNvSpPr>
          <p:nvPr/>
        </p:nvSpPr>
        <p:spPr bwMode="auto">
          <a:xfrm>
            <a:off x="5494338" y="3429000"/>
            <a:ext cx="1258887" cy="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43" name="Line 15"/>
          <p:cNvSpPr>
            <a:spLocks noChangeShapeType="1"/>
          </p:cNvSpPr>
          <p:nvPr/>
        </p:nvSpPr>
        <p:spPr bwMode="auto">
          <a:xfrm flipV="1">
            <a:off x="5029200" y="1600200"/>
            <a:ext cx="0" cy="1258888"/>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44" name="Line 16"/>
          <p:cNvSpPr>
            <a:spLocks noChangeShapeType="1"/>
          </p:cNvSpPr>
          <p:nvPr/>
        </p:nvSpPr>
        <p:spPr bwMode="auto">
          <a:xfrm flipH="1">
            <a:off x="3132138" y="3429000"/>
            <a:ext cx="1258887" cy="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45" name="Line 17"/>
          <p:cNvSpPr>
            <a:spLocks noChangeShapeType="1"/>
          </p:cNvSpPr>
          <p:nvPr/>
        </p:nvSpPr>
        <p:spPr bwMode="auto">
          <a:xfrm flipH="1">
            <a:off x="3581400" y="3810000"/>
            <a:ext cx="990600" cy="9906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46" name="Line 18"/>
          <p:cNvSpPr>
            <a:spLocks noChangeShapeType="1"/>
          </p:cNvSpPr>
          <p:nvPr/>
        </p:nvSpPr>
        <p:spPr bwMode="auto">
          <a:xfrm flipH="1" flipV="1">
            <a:off x="3657600" y="2209800"/>
            <a:ext cx="914400" cy="9144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47" name="Line 19"/>
          <p:cNvSpPr>
            <a:spLocks noChangeShapeType="1"/>
          </p:cNvSpPr>
          <p:nvPr/>
        </p:nvSpPr>
        <p:spPr bwMode="auto">
          <a:xfrm flipV="1">
            <a:off x="5410200" y="2133600"/>
            <a:ext cx="914400" cy="9144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48" name="Text Box 20"/>
          <p:cNvSpPr txBox="1">
            <a:spLocks noChangeArrowheads="1"/>
          </p:cNvSpPr>
          <p:nvPr/>
        </p:nvSpPr>
        <p:spPr bwMode="auto">
          <a:xfrm>
            <a:off x="4800600" y="3200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400">
                <a:solidFill>
                  <a:srgbClr val="000099"/>
                </a:solidFill>
                <a:latin typeface="Times New Roman" pitchFamily="18" charset="0"/>
                <a:cs typeface="Times New Roman" pitchFamily="18" charset="0"/>
              </a:rPr>
              <a:t>X</a:t>
            </a:r>
          </a:p>
        </p:txBody>
      </p:sp>
      <p:sp>
        <p:nvSpPr>
          <p:cNvPr id="124949" name="Text Box 21"/>
          <p:cNvSpPr txBox="1">
            <a:spLocks noChangeArrowheads="1"/>
          </p:cNvSpPr>
          <p:nvPr/>
        </p:nvSpPr>
        <p:spPr bwMode="auto">
          <a:xfrm>
            <a:off x="5486400" y="388620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400">
                <a:solidFill>
                  <a:srgbClr val="000099"/>
                </a:solidFill>
                <a:latin typeface="Times New Roman" pitchFamily="18" charset="0"/>
                <a:cs typeface="Times New Roman" pitchFamily="18" charset="0"/>
              </a:rPr>
              <a:t>Suicide Zone</a:t>
            </a:r>
          </a:p>
        </p:txBody>
      </p:sp>
    </p:spTree>
    <p:extLst>
      <p:ext uri="{BB962C8B-B14F-4D97-AF65-F5344CB8AC3E}">
        <p14:creationId xmlns:p14="http://schemas.microsoft.com/office/powerpoint/2010/main" val="6399042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914400" y="1412875"/>
            <a:ext cx="7391400" cy="4344988"/>
          </a:xfrm>
        </p:spPr>
        <p:txBody>
          <a:bodyPr/>
          <a:lstStyle/>
          <a:p>
            <a:pPr marL="284163" indent="-284163" defTabSz="190500" eaLnBrk="1" hangingPunct="1">
              <a:lnSpc>
                <a:spcPct val="90000"/>
              </a:lnSpc>
            </a:pPr>
            <a:r>
              <a:rPr lang="en-GB" sz="2800" dirty="0" smtClean="0">
                <a:solidFill>
                  <a:srgbClr val="76F87C"/>
                </a:solidFill>
                <a:latin typeface="Verdana" pitchFamily="34" charset="0"/>
              </a:rPr>
              <a:t>Work types </a:t>
            </a:r>
          </a:p>
          <a:p>
            <a:pPr marL="284163" indent="-284163" defTabSz="190500" eaLnBrk="1" hangingPunct="1">
              <a:lnSpc>
                <a:spcPct val="90000"/>
              </a:lnSpc>
            </a:pPr>
            <a:r>
              <a:rPr lang="en-GB" sz="2800" dirty="0" smtClean="0">
                <a:solidFill>
                  <a:srgbClr val="76F87C"/>
                </a:solidFill>
                <a:latin typeface="Verdana" pitchFamily="34" charset="0"/>
              </a:rPr>
              <a:t>Clients </a:t>
            </a:r>
          </a:p>
          <a:p>
            <a:pPr marL="284163" indent="-284163" defTabSz="190500" eaLnBrk="1" hangingPunct="1">
              <a:lnSpc>
                <a:spcPct val="90000"/>
              </a:lnSpc>
            </a:pPr>
            <a:r>
              <a:rPr lang="en-GB" sz="2800" b="1" u="sng" dirty="0" smtClean="0">
                <a:solidFill>
                  <a:srgbClr val="76F87C"/>
                </a:solidFill>
                <a:latin typeface="Verdana" pitchFamily="34" charset="0"/>
              </a:rPr>
              <a:t>Leverage</a:t>
            </a:r>
          </a:p>
          <a:p>
            <a:pPr marL="284163" indent="-284163" defTabSz="190500" eaLnBrk="1" hangingPunct="1">
              <a:lnSpc>
                <a:spcPct val="90000"/>
              </a:lnSpc>
            </a:pPr>
            <a:endParaRPr lang="en-GB" sz="2800" b="1" u="sng" dirty="0" smtClean="0">
              <a:solidFill>
                <a:srgbClr val="76F87C"/>
              </a:solidFill>
              <a:latin typeface="Verdana" pitchFamily="34" charset="0"/>
            </a:endParaRPr>
          </a:p>
          <a:p>
            <a:pPr marL="284163" indent="-284163" defTabSz="190500" eaLnBrk="1" hangingPunct="1">
              <a:lnSpc>
                <a:spcPct val="90000"/>
              </a:lnSpc>
            </a:pPr>
            <a:r>
              <a:rPr lang="en-GB" sz="2800" dirty="0" smtClean="0">
                <a:solidFill>
                  <a:srgbClr val="AD1F52"/>
                </a:solidFill>
                <a:latin typeface="Verdana" pitchFamily="34" charset="0"/>
              </a:rPr>
              <a:t>Pricing</a:t>
            </a:r>
          </a:p>
          <a:p>
            <a:pPr marL="284163" indent="-284163" defTabSz="190500" eaLnBrk="1" hangingPunct="1">
              <a:lnSpc>
                <a:spcPct val="90000"/>
              </a:lnSpc>
            </a:pPr>
            <a:r>
              <a:rPr lang="en-GB" sz="2800" dirty="0" smtClean="0">
                <a:solidFill>
                  <a:srgbClr val="AD1F52"/>
                </a:solidFill>
                <a:latin typeface="Verdana" pitchFamily="34" charset="0"/>
              </a:rPr>
              <a:t>Matter related hours </a:t>
            </a:r>
          </a:p>
          <a:p>
            <a:pPr marL="284163" indent="-284163" defTabSz="190500" eaLnBrk="1" hangingPunct="1">
              <a:lnSpc>
                <a:spcPct val="90000"/>
              </a:lnSpc>
            </a:pPr>
            <a:r>
              <a:rPr lang="en-GB" sz="2800" dirty="0" smtClean="0">
                <a:solidFill>
                  <a:srgbClr val="AD1F52"/>
                </a:solidFill>
                <a:latin typeface="Verdana" pitchFamily="34" charset="0"/>
              </a:rPr>
              <a:t>Realisation rate</a:t>
            </a:r>
            <a:r>
              <a:rPr lang="en-GB" sz="2800" dirty="0" smtClean="0">
                <a:latin typeface="Verdana" pitchFamily="34" charset="0"/>
              </a:rPr>
              <a:t> </a:t>
            </a:r>
          </a:p>
          <a:p>
            <a:pPr marL="284163" indent="-284163" defTabSz="190500" eaLnBrk="1" hangingPunct="1">
              <a:lnSpc>
                <a:spcPct val="90000"/>
              </a:lnSpc>
              <a:buFont typeface="Wingdings" pitchFamily="2" charset="2"/>
              <a:buNone/>
            </a:pPr>
            <a:endParaRPr lang="en-GB" sz="2800" dirty="0" smtClean="0">
              <a:latin typeface="Verdana" pitchFamily="34" charset="0"/>
            </a:endParaRPr>
          </a:p>
          <a:p>
            <a:pPr marL="284163" indent="-284163" defTabSz="190500" eaLnBrk="1" hangingPunct="1">
              <a:lnSpc>
                <a:spcPct val="90000"/>
              </a:lnSpc>
            </a:pPr>
            <a:r>
              <a:rPr lang="en-GB" sz="2800" dirty="0" smtClean="0">
                <a:solidFill>
                  <a:srgbClr val="8515B7"/>
                </a:solidFill>
                <a:latin typeface="Verdana" pitchFamily="34" charset="0"/>
              </a:rPr>
              <a:t>Major overheads</a:t>
            </a:r>
          </a:p>
          <a:p>
            <a:pPr marL="284163" indent="-284163" defTabSz="190500" eaLnBrk="1" hangingPunct="1">
              <a:lnSpc>
                <a:spcPct val="90000"/>
              </a:lnSpc>
              <a:buFont typeface="Wingdings" pitchFamily="2" charset="2"/>
              <a:buNone/>
            </a:pPr>
            <a:endParaRPr lang="en-GB" sz="2800" dirty="0" smtClean="0">
              <a:latin typeface="Verdana" pitchFamily="34" charset="0"/>
            </a:endParaRPr>
          </a:p>
        </p:txBody>
      </p:sp>
      <p:sp>
        <p:nvSpPr>
          <p:cNvPr id="132099" name="Rectangle 3"/>
          <p:cNvSpPr>
            <a:spLocks noGrp="1" noChangeArrowheads="1"/>
          </p:cNvSpPr>
          <p:nvPr>
            <p:ph type="title"/>
          </p:nvPr>
        </p:nvSpPr>
        <p:spPr>
          <a:xfrm>
            <a:off x="1150938" y="214313"/>
            <a:ext cx="7793037" cy="1231900"/>
          </a:xfrm>
        </p:spPr>
        <p:txBody>
          <a:bodyPr/>
          <a:lstStyle/>
          <a:p>
            <a:pPr algn="ctr" eaLnBrk="1" hangingPunct="1"/>
            <a:r>
              <a:rPr lang="en-GB" sz="3600" smtClean="0">
                <a:latin typeface="Verdana" pitchFamily="34" charset="0"/>
              </a:rPr>
              <a:t>Profitability factors</a:t>
            </a:r>
          </a:p>
        </p:txBody>
      </p:sp>
    </p:spTree>
    <p:extLst>
      <p:ext uri="{BB962C8B-B14F-4D97-AF65-F5344CB8AC3E}">
        <p14:creationId xmlns:p14="http://schemas.microsoft.com/office/powerpoint/2010/main" val="20665588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GB" smtClean="0"/>
              <a:t>Leverage </a:t>
            </a:r>
          </a:p>
        </p:txBody>
      </p:sp>
      <p:sp>
        <p:nvSpPr>
          <p:cNvPr id="133123" name="Rectangle 3"/>
          <p:cNvSpPr>
            <a:spLocks noGrp="1" noChangeArrowheads="1"/>
          </p:cNvSpPr>
          <p:nvPr>
            <p:ph type="body" idx="1"/>
          </p:nvPr>
        </p:nvSpPr>
        <p:spPr/>
        <p:txBody>
          <a:bodyPr/>
          <a:lstStyle/>
          <a:p>
            <a:pPr marL="284163" indent="-284163" eaLnBrk="1" hangingPunct="1">
              <a:buFont typeface="Wingdings" pitchFamily="2" charset="2"/>
              <a:buNone/>
            </a:pPr>
            <a:r>
              <a:rPr lang="en-GB" sz="2400" smtClean="0">
                <a:latin typeface="Verdana" pitchFamily="34" charset="0"/>
              </a:rPr>
              <a:t>For </a:t>
            </a:r>
            <a:r>
              <a:rPr lang="en-GB" sz="2400" b="1" smtClean="0">
                <a:latin typeface="Verdana" pitchFamily="34" charset="0"/>
              </a:rPr>
              <a:t>each</a:t>
            </a:r>
            <a:r>
              <a:rPr lang="en-GB" sz="2400" smtClean="0">
                <a:latin typeface="Verdana" pitchFamily="34" charset="0"/>
              </a:rPr>
              <a:t> work type /group</a:t>
            </a:r>
          </a:p>
          <a:p>
            <a:pPr marL="284163" indent="-284163" eaLnBrk="1" hangingPunct="1">
              <a:buFont typeface="Wingdings" pitchFamily="2" charset="2"/>
              <a:buNone/>
            </a:pPr>
            <a:endParaRPr lang="en-GB" sz="2400" smtClean="0">
              <a:latin typeface="Verdana" pitchFamily="34" charset="0"/>
            </a:endParaRPr>
          </a:p>
          <a:p>
            <a:pPr marL="284163" indent="-284163" eaLnBrk="1" hangingPunct="1"/>
            <a:r>
              <a:rPr lang="en-GB" sz="2400" smtClean="0">
                <a:latin typeface="Verdana" pitchFamily="34" charset="0"/>
              </a:rPr>
              <a:t>Net profit per equity partner</a:t>
            </a:r>
          </a:p>
          <a:p>
            <a:pPr marL="284163" indent="-284163" eaLnBrk="1" hangingPunct="1"/>
            <a:r>
              <a:rPr lang="en-GB" sz="2400" smtClean="0">
                <a:latin typeface="Verdana" pitchFamily="34" charset="0"/>
              </a:rPr>
              <a:t>Number of fee earners (including partners)</a:t>
            </a:r>
          </a:p>
          <a:p>
            <a:pPr marL="284163" indent="-284163" eaLnBrk="1" hangingPunct="1"/>
            <a:r>
              <a:rPr lang="en-GB" sz="2400" smtClean="0">
                <a:latin typeface="Verdana" pitchFamily="34" charset="0"/>
              </a:rPr>
              <a:t>Experience of each fee earner </a:t>
            </a:r>
          </a:p>
          <a:p>
            <a:pPr marL="284163" indent="-284163" eaLnBrk="1" hangingPunct="1">
              <a:buFont typeface="Wingdings" pitchFamily="2" charset="2"/>
              <a:buNone/>
            </a:pPr>
            <a:r>
              <a:rPr lang="en-GB" sz="2400" smtClean="0">
                <a:latin typeface="Verdana" pitchFamily="34" charset="0"/>
              </a:rPr>
              <a:t>   (including partners)</a:t>
            </a:r>
          </a:p>
          <a:p>
            <a:pPr marL="284163" indent="-284163" eaLnBrk="1" hangingPunct="1"/>
            <a:r>
              <a:rPr lang="en-GB" sz="2400" smtClean="0">
                <a:latin typeface="Verdana" pitchFamily="34" charset="0"/>
              </a:rPr>
              <a:t>Delegation</a:t>
            </a:r>
            <a:r>
              <a:rPr lang="en-GB" smtClean="0"/>
              <a:t> </a:t>
            </a:r>
          </a:p>
        </p:txBody>
      </p:sp>
    </p:spTree>
    <p:extLst>
      <p:ext uri="{BB962C8B-B14F-4D97-AF65-F5344CB8AC3E}">
        <p14:creationId xmlns:p14="http://schemas.microsoft.com/office/powerpoint/2010/main" val="18466661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262063" y="1204913"/>
            <a:ext cx="6786562" cy="461962"/>
          </a:xfrm>
        </p:spPr>
        <p:txBody>
          <a:bodyPr>
            <a:normAutofit fontScale="90000"/>
          </a:bodyPr>
          <a:lstStyle/>
          <a:p>
            <a:pPr eaLnBrk="1" hangingPunct="1"/>
            <a:r>
              <a:rPr lang="en-GB" sz="3200" b="1" smtClean="0">
                <a:latin typeface="Verdana" pitchFamily="34" charset="0"/>
              </a:rPr>
              <a:t>Leverage</a:t>
            </a:r>
            <a:r>
              <a:rPr lang="en-GB" sz="3200" smtClean="0">
                <a:latin typeface="Verdana" pitchFamily="34" charset="0"/>
              </a:rPr>
              <a:t> will differ from group to group</a:t>
            </a:r>
            <a:endParaRPr lang="en-US" sz="3200" smtClean="0">
              <a:latin typeface="Verdana" pitchFamily="34" charset="0"/>
            </a:endParaRPr>
          </a:p>
        </p:txBody>
      </p:sp>
      <p:sp>
        <p:nvSpPr>
          <p:cNvPr id="134147"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800" smtClean="0">
                <a:latin typeface="Verdana" pitchFamily="34" charset="0"/>
              </a:rPr>
              <a:t>Will depend on:</a:t>
            </a:r>
          </a:p>
          <a:p>
            <a:pPr eaLnBrk="1" hangingPunct="1">
              <a:lnSpc>
                <a:spcPct val="90000"/>
              </a:lnSpc>
            </a:pPr>
            <a:r>
              <a:rPr lang="en-US" sz="2800" smtClean="0">
                <a:latin typeface="Verdana" pitchFamily="34" charset="0"/>
              </a:rPr>
              <a:t>work type / client type mix</a:t>
            </a:r>
          </a:p>
          <a:p>
            <a:pPr eaLnBrk="1" hangingPunct="1">
              <a:lnSpc>
                <a:spcPct val="90000"/>
              </a:lnSpc>
            </a:pPr>
            <a:r>
              <a:rPr lang="en-US" sz="2800" smtClean="0">
                <a:latin typeface="Verdana" pitchFamily="34" charset="0"/>
              </a:rPr>
              <a:t>How the group ‘adds value’ to its clients</a:t>
            </a:r>
          </a:p>
          <a:p>
            <a:pPr eaLnBrk="1" hangingPunct="1">
              <a:lnSpc>
                <a:spcPct val="90000"/>
              </a:lnSpc>
            </a:pPr>
            <a:endParaRPr lang="en-US" sz="2800" smtClean="0">
              <a:latin typeface="Verdana" pitchFamily="34" charset="0"/>
            </a:endParaRPr>
          </a:p>
          <a:p>
            <a:pPr eaLnBrk="1" hangingPunct="1">
              <a:lnSpc>
                <a:spcPct val="90000"/>
              </a:lnSpc>
              <a:buFont typeface="Wingdings" pitchFamily="2" charset="2"/>
              <a:buNone/>
            </a:pPr>
            <a:r>
              <a:rPr lang="en-GB" sz="2800" smtClean="0">
                <a:latin typeface="Verdana" pitchFamily="34" charset="0"/>
              </a:rPr>
              <a:t>Each group to consider how it should be </a:t>
            </a:r>
          </a:p>
          <a:p>
            <a:pPr eaLnBrk="1" hangingPunct="1">
              <a:lnSpc>
                <a:spcPct val="90000"/>
              </a:lnSpc>
              <a:buFont typeface="Wingdings" pitchFamily="2" charset="2"/>
              <a:buNone/>
            </a:pPr>
            <a:r>
              <a:rPr lang="en-GB" sz="2800" smtClean="0">
                <a:latin typeface="Verdana" pitchFamily="34" charset="0"/>
              </a:rPr>
              <a:t>leveraged for maximum profitability</a:t>
            </a:r>
            <a:endParaRPr lang="en-US" sz="2800" smtClean="0">
              <a:latin typeface="Verdana" pitchFamily="34" charset="0"/>
            </a:endParaRPr>
          </a:p>
          <a:p>
            <a:pPr eaLnBrk="1" hangingPunct="1">
              <a:lnSpc>
                <a:spcPct val="90000"/>
              </a:lnSpc>
              <a:buFont typeface="Wingdings" pitchFamily="2" charset="2"/>
              <a:buNone/>
            </a:pPr>
            <a:endParaRPr lang="en-US" sz="2800" smtClean="0">
              <a:latin typeface="Verdana" pitchFamily="34" charset="0"/>
            </a:endParaRPr>
          </a:p>
        </p:txBody>
      </p:sp>
    </p:spTree>
    <p:extLst>
      <p:ext uri="{BB962C8B-B14F-4D97-AF65-F5344CB8AC3E}">
        <p14:creationId xmlns:p14="http://schemas.microsoft.com/office/powerpoint/2010/main" val="327389382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933450"/>
            <a:ext cx="6781800" cy="550863"/>
          </a:xfrm>
        </p:spPr>
        <p:txBody>
          <a:bodyPr>
            <a:normAutofit fontScale="90000"/>
          </a:bodyPr>
          <a:lstStyle/>
          <a:p>
            <a:pPr eaLnBrk="1" hangingPunct="1"/>
            <a:r>
              <a:rPr lang="en-GB" sz="2800" b="1" smtClean="0">
                <a:latin typeface="Verdana" pitchFamily="34" charset="0"/>
              </a:rPr>
              <a:t>Leverage</a:t>
            </a:r>
            <a:r>
              <a:rPr lang="en-GB" sz="2800" smtClean="0">
                <a:latin typeface="Verdana" pitchFamily="34" charset="0"/>
              </a:rPr>
              <a:t> – each group should be broadening the base</a:t>
            </a:r>
            <a:endParaRPr lang="en-US" sz="2800" smtClean="0">
              <a:latin typeface="Verdana" pitchFamily="34" charset="0"/>
            </a:endParaRPr>
          </a:p>
        </p:txBody>
      </p:sp>
      <p:grpSp>
        <p:nvGrpSpPr>
          <p:cNvPr id="135171" name="Group 3"/>
          <p:cNvGrpSpPr>
            <a:grpSpLocks/>
          </p:cNvGrpSpPr>
          <p:nvPr/>
        </p:nvGrpSpPr>
        <p:grpSpPr bwMode="auto">
          <a:xfrm>
            <a:off x="1763713" y="2060575"/>
            <a:ext cx="4679950" cy="4140200"/>
            <a:chOff x="1565" y="1117"/>
            <a:chExt cx="2948" cy="2608"/>
          </a:xfrm>
        </p:grpSpPr>
        <p:sp>
          <p:nvSpPr>
            <p:cNvPr id="135173" name="AutoShape 4"/>
            <p:cNvSpPr>
              <a:spLocks noChangeArrowheads="1"/>
            </p:cNvSpPr>
            <p:nvPr/>
          </p:nvSpPr>
          <p:spPr bwMode="auto">
            <a:xfrm>
              <a:off x="1565" y="1253"/>
              <a:ext cx="2948" cy="222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174" name="Text Box 5"/>
            <p:cNvSpPr txBox="1">
              <a:spLocks noChangeArrowheads="1"/>
            </p:cNvSpPr>
            <p:nvPr/>
          </p:nvSpPr>
          <p:spPr bwMode="auto">
            <a:xfrm>
              <a:off x="2154" y="1117"/>
              <a:ext cx="1679"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8800">
                <a:latin typeface="Arial" pitchFamily="34" charset="0"/>
                <a:cs typeface="Arial" pitchFamily="34" charset="0"/>
              </a:endParaRPr>
            </a:p>
          </p:txBody>
        </p:sp>
        <p:sp>
          <p:nvSpPr>
            <p:cNvPr id="135175" name="Text Box 6"/>
            <p:cNvSpPr txBox="1">
              <a:spLocks noChangeArrowheads="1"/>
            </p:cNvSpPr>
            <p:nvPr/>
          </p:nvSpPr>
          <p:spPr bwMode="auto">
            <a:xfrm>
              <a:off x="2018" y="1207"/>
              <a:ext cx="2450"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8800">
                <a:latin typeface="Arial" pitchFamily="34" charset="0"/>
                <a:cs typeface="Arial" pitchFamily="34" charset="0"/>
              </a:endParaRPr>
            </a:p>
          </p:txBody>
        </p:sp>
        <p:sp>
          <p:nvSpPr>
            <p:cNvPr id="135176" name="Text Box 7"/>
            <p:cNvSpPr txBox="1">
              <a:spLocks noChangeArrowheads="1"/>
            </p:cNvSpPr>
            <p:nvPr/>
          </p:nvSpPr>
          <p:spPr bwMode="auto">
            <a:xfrm>
              <a:off x="1701" y="3475"/>
              <a:ext cx="28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latin typeface="Verdana" pitchFamily="34" charset="0"/>
                  <a:cs typeface="Arial" pitchFamily="34" charset="0"/>
                </a:rPr>
                <a:t>Other fee earners</a:t>
              </a:r>
            </a:p>
          </p:txBody>
        </p:sp>
      </p:grpSp>
      <p:sp>
        <p:nvSpPr>
          <p:cNvPr id="135172" name="Rectangle 8"/>
          <p:cNvSpPr>
            <a:spLocks noGrp="1" noChangeArrowheads="1"/>
          </p:cNvSpPr>
          <p:nvPr>
            <p:ph type="body" idx="1"/>
          </p:nvPr>
        </p:nvSpPr>
        <p:spPr>
          <a:xfrm>
            <a:off x="1970088" y="2163763"/>
            <a:ext cx="5656262" cy="688975"/>
          </a:xfrm>
          <a:noFill/>
        </p:spPr>
        <p:txBody>
          <a:bodyPr/>
          <a:lstStyle/>
          <a:p>
            <a:pPr eaLnBrk="1" hangingPunct="1">
              <a:buFont typeface="Wingdings" pitchFamily="2" charset="2"/>
              <a:buNone/>
            </a:pPr>
            <a:r>
              <a:rPr lang="en-GB" sz="2000" smtClean="0">
                <a:latin typeface="Verdana" pitchFamily="34" charset="0"/>
              </a:rPr>
              <a:t>Equity partners</a:t>
            </a:r>
            <a:r>
              <a:rPr lang="en-GB" smtClean="0"/>
              <a:t>                                </a:t>
            </a:r>
            <a:r>
              <a:rPr lang="en-US" smtClean="0"/>
              <a:t>            </a:t>
            </a:r>
          </a:p>
        </p:txBody>
      </p:sp>
    </p:spTree>
    <p:extLst>
      <p:ext uri="{BB962C8B-B14F-4D97-AF65-F5344CB8AC3E}">
        <p14:creationId xmlns:p14="http://schemas.microsoft.com/office/powerpoint/2010/main" val="35066392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1187450"/>
            <a:ext cx="6781800" cy="296863"/>
          </a:xfrm>
        </p:spPr>
        <p:txBody>
          <a:bodyPr>
            <a:normAutofit fontScale="90000"/>
          </a:bodyPr>
          <a:lstStyle/>
          <a:p>
            <a:pPr eaLnBrk="1" hangingPunct="1"/>
            <a:r>
              <a:rPr lang="en-GB" sz="2800" smtClean="0">
                <a:latin typeface="Verdana" pitchFamily="34" charset="0"/>
              </a:rPr>
              <a:t>Instead of doing this</a:t>
            </a:r>
            <a:endParaRPr lang="en-US" sz="2800" smtClean="0">
              <a:latin typeface="Verdana" pitchFamily="34" charset="0"/>
            </a:endParaRPr>
          </a:p>
        </p:txBody>
      </p:sp>
      <p:sp>
        <p:nvSpPr>
          <p:cNvPr id="136195" name="AutoShape 3"/>
          <p:cNvSpPr>
            <a:spLocks noChangeArrowheads="1"/>
          </p:cNvSpPr>
          <p:nvPr/>
        </p:nvSpPr>
        <p:spPr bwMode="auto">
          <a:xfrm flipV="1">
            <a:off x="2339975" y="2508250"/>
            <a:ext cx="4535488" cy="360045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spcBef>
                <a:spcPct val="20000"/>
              </a:spcBef>
            </a:pPr>
            <a:endParaRPr lang="en-GB" sz="8800">
              <a:latin typeface="Arial" pitchFamily="34" charset="0"/>
              <a:cs typeface="Arial" pitchFamily="34" charset="0"/>
            </a:endParaRPr>
          </a:p>
          <a:p>
            <a:pPr algn="ctr" eaLnBrk="1" hangingPunct="1"/>
            <a:endParaRPr lang="en-GB" sz="1200">
              <a:latin typeface="Arial" pitchFamily="34" charset="0"/>
              <a:cs typeface="Arial" pitchFamily="34" charset="0"/>
            </a:endParaRPr>
          </a:p>
        </p:txBody>
      </p:sp>
      <p:sp>
        <p:nvSpPr>
          <p:cNvPr id="136196" name="Text Box 4"/>
          <p:cNvSpPr txBox="1">
            <a:spLocks noChangeArrowheads="1"/>
          </p:cNvSpPr>
          <p:nvPr/>
        </p:nvSpPr>
        <p:spPr bwMode="auto">
          <a:xfrm>
            <a:off x="3127375" y="1947863"/>
            <a:ext cx="396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2000">
                <a:latin typeface="Verdana" pitchFamily="34" charset="0"/>
                <a:cs typeface="Arial" pitchFamily="34" charset="0"/>
              </a:rPr>
              <a:t>Equity partners</a:t>
            </a:r>
          </a:p>
        </p:txBody>
      </p:sp>
      <p:sp>
        <p:nvSpPr>
          <p:cNvPr id="136197" name="Text Box 5"/>
          <p:cNvSpPr txBox="1">
            <a:spLocks noChangeArrowheads="1"/>
          </p:cNvSpPr>
          <p:nvPr/>
        </p:nvSpPr>
        <p:spPr bwMode="auto">
          <a:xfrm>
            <a:off x="3563938" y="17732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sz="2000">
              <a:latin typeface="Arial" pitchFamily="34" charset="0"/>
              <a:cs typeface="Arial" pitchFamily="34" charset="0"/>
            </a:endParaRPr>
          </a:p>
        </p:txBody>
      </p:sp>
      <p:sp>
        <p:nvSpPr>
          <p:cNvPr id="136198" name="Text Box 6"/>
          <p:cNvSpPr txBox="1">
            <a:spLocks noChangeArrowheads="1"/>
          </p:cNvSpPr>
          <p:nvPr/>
        </p:nvSpPr>
        <p:spPr bwMode="auto">
          <a:xfrm>
            <a:off x="1000125" y="5668963"/>
            <a:ext cx="352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sz="2000">
                <a:latin typeface="Verdana" pitchFamily="34" charset="0"/>
                <a:cs typeface="Arial" pitchFamily="34" charset="0"/>
              </a:rPr>
              <a:t>Other fee earners</a:t>
            </a:r>
          </a:p>
        </p:txBody>
      </p:sp>
    </p:spTree>
    <p:extLst>
      <p:ext uri="{BB962C8B-B14F-4D97-AF65-F5344CB8AC3E}">
        <p14:creationId xmlns:p14="http://schemas.microsoft.com/office/powerpoint/2010/main" val="207336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algn="l"/>
            <a:r>
              <a:rPr lang="en-US" sz="3200" dirty="0" smtClean="0">
                <a:latin typeface="Verdana" pitchFamily="34" charset="0"/>
              </a:rPr>
              <a:t>Establish </a:t>
            </a:r>
            <a:r>
              <a:rPr lang="en-US" sz="3200" dirty="0" smtClean="0">
                <a:latin typeface="Verdana" pitchFamily="34" charset="0"/>
              </a:rPr>
              <a:t>an ‘audit trail’</a:t>
            </a:r>
            <a:endParaRPr lang="en-US" sz="3200" dirty="0">
              <a:latin typeface="Verdana" pitchFamily="34" charset="0"/>
            </a:endParaRPr>
          </a:p>
        </p:txBody>
      </p:sp>
      <p:sp>
        <p:nvSpPr>
          <p:cNvPr id="2" name="Content Placeholder 1"/>
          <p:cNvSpPr>
            <a:spLocks noGrp="1"/>
          </p:cNvSpPr>
          <p:nvPr>
            <p:ph idx="1"/>
          </p:nvPr>
        </p:nvSpPr>
        <p:spPr/>
        <p:txBody>
          <a:bodyPr>
            <a:normAutofit/>
          </a:bodyPr>
          <a:lstStyle/>
          <a:p>
            <a:pPr marL="0" indent="0">
              <a:buNone/>
            </a:pPr>
            <a:r>
              <a:rPr lang="en-GB" sz="2800" i="1" dirty="0" smtClean="0">
                <a:solidFill>
                  <a:srgbClr val="FF0000"/>
                </a:solidFill>
              </a:rPr>
              <a:t>“If you cannot demonstrate compliance we may take regulatory action”</a:t>
            </a:r>
          </a:p>
          <a:p>
            <a:pPr marL="0" indent="0">
              <a:buNone/>
            </a:pPr>
            <a:endParaRPr lang="en-GB" sz="2800" i="1" dirty="0">
              <a:solidFill>
                <a:srgbClr val="FF0000"/>
              </a:solidFill>
            </a:endParaRPr>
          </a:p>
          <a:p>
            <a:pPr>
              <a:buFont typeface="Wingdings" pitchFamily="2" charset="2"/>
              <a:buChar char="q"/>
            </a:pPr>
            <a:r>
              <a:rPr lang="en-GB" sz="2800" dirty="0" smtClean="0"/>
              <a:t>Measure what matters</a:t>
            </a:r>
          </a:p>
          <a:p>
            <a:pPr>
              <a:buFont typeface="Wingdings" pitchFamily="2" charset="2"/>
              <a:buChar char="q"/>
            </a:pPr>
            <a:r>
              <a:rPr lang="en-GB" sz="2800" dirty="0" smtClean="0"/>
              <a:t>Report effectively</a:t>
            </a:r>
          </a:p>
          <a:p>
            <a:pPr>
              <a:buFont typeface="Wingdings" pitchFamily="2" charset="2"/>
              <a:buChar char="q"/>
            </a:pPr>
            <a:r>
              <a:rPr lang="en-GB" sz="2800" dirty="0" smtClean="0"/>
              <a:t>Train your people</a:t>
            </a:r>
          </a:p>
          <a:p>
            <a:pPr>
              <a:buFont typeface="Wingdings" pitchFamily="2" charset="2"/>
              <a:buChar char="q"/>
            </a:pPr>
            <a:r>
              <a:rPr lang="en-GB" sz="2800" dirty="0" smtClean="0"/>
              <a:t>Take advice if issues arise  </a:t>
            </a:r>
            <a:endParaRPr lang="en-GB" sz="2800" dirty="0"/>
          </a:p>
        </p:txBody>
      </p:sp>
      <p:sp>
        <p:nvSpPr>
          <p:cNvPr id="4" name="Footer Placeholder 3"/>
          <p:cNvSpPr>
            <a:spLocks noGrp="1"/>
          </p:cNvSpPr>
          <p:nvPr>
            <p:ph type="ftr" sz="quarter" idx="11"/>
          </p:nvPr>
        </p:nvSpPr>
        <p:spPr/>
        <p:txBody>
          <a:bodyPr/>
          <a:lstStyle/>
          <a:p>
            <a:r>
              <a:rPr lang="en-US" sz="1800" dirty="0">
                <a:solidFill>
                  <a:schemeClr val="tx2"/>
                </a:solidFill>
              </a:rPr>
              <a:t>PETER SCOTT CONSULTING</a:t>
            </a:r>
          </a:p>
        </p:txBody>
      </p:sp>
    </p:spTree>
    <p:extLst>
      <p:ext uri="{BB962C8B-B14F-4D97-AF65-F5344CB8AC3E}">
        <p14:creationId xmlns:p14="http://schemas.microsoft.com/office/powerpoint/2010/main" val="18332521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1171575"/>
            <a:ext cx="6781800" cy="312738"/>
          </a:xfrm>
        </p:spPr>
        <p:txBody>
          <a:bodyPr>
            <a:normAutofit fontScale="90000"/>
          </a:bodyPr>
          <a:lstStyle/>
          <a:p>
            <a:pPr eaLnBrk="1" hangingPunct="1"/>
            <a:r>
              <a:rPr lang="en-GB" sz="3200" smtClean="0">
                <a:latin typeface="Verdana" pitchFamily="34" charset="0"/>
              </a:rPr>
              <a:t>Delegation is key to profitability</a:t>
            </a:r>
            <a:endParaRPr lang="en-US" sz="3200" smtClean="0">
              <a:latin typeface="Verdana" pitchFamily="34" charset="0"/>
            </a:endParaRPr>
          </a:p>
        </p:txBody>
      </p:sp>
      <p:sp>
        <p:nvSpPr>
          <p:cNvPr id="137219" name="Rectangle 3"/>
          <p:cNvSpPr>
            <a:spLocks noGrp="1" noChangeArrowheads="1"/>
          </p:cNvSpPr>
          <p:nvPr>
            <p:ph type="body" idx="1"/>
          </p:nvPr>
        </p:nvSpPr>
        <p:spPr>
          <a:xfrm>
            <a:off x="762000" y="2038350"/>
            <a:ext cx="6629400" cy="4038600"/>
          </a:xfrm>
        </p:spPr>
        <p:txBody>
          <a:bodyPr/>
          <a:lstStyle/>
          <a:p>
            <a:pPr eaLnBrk="1" hangingPunct="1"/>
            <a:r>
              <a:rPr lang="en-GB" sz="2400" smtClean="0">
                <a:latin typeface="Verdana" pitchFamily="34" charset="0"/>
              </a:rPr>
              <a:t>Match the work to the appropriate level of expertise / cost</a:t>
            </a:r>
          </a:p>
          <a:p>
            <a:pPr eaLnBrk="1" hangingPunct="1"/>
            <a:r>
              <a:rPr lang="en-GB" sz="2400" smtClean="0">
                <a:latin typeface="Verdana" pitchFamily="34" charset="0"/>
              </a:rPr>
              <a:t>Sell at the right price!</a:t>
            </a:r>
          </a:p>
          <a:p>
            <a:pPr eaLnBrk="1" hangingPunct="1">
              <a:buFont typeface="Wingdings" pitchFamily="2" charset="2"/>
              <a:buNone/>
            </a:pPr>
            <a:endParaRPr lang="en-GB" sz="2400" smtClean="0">
              <a:latin typeface="Verdana" pitchFamily="34" charset="0"/>
            </a:endParaRPr>
          </a:p>
          <a:p>
            <a:pPr eaLnBrk="1" hangingPunct="1">
              <a:buFont typeface="Wingdings" pitchFamily="2" charset="2"/>
              <a:buNone/>
            </a:pPr>
            <a:r>
              <a:rPr lang="en-GB" sz="2400" smtClean="0">
                <a:latin typeface="Verdana" pitchFamily="34" charset="0"/>
              </a:rPr>
              <a:t>Each group to consider how it should </a:t>
            </a:r>
          </a:p>
          <a:p>
            <a:pPr eaLnBrk="1" hangingPunct="1">
              <a:buFont typeface="Wingdings" pitchFamily="2" charset="2"/>
              <a:buNone/>
            </a:pPr>
            <a:r>
              <a:rPr lang="en-GB" sz="2400" smtClean="0">
                <a:latin typeface="Verdana" pitchFamily="34" charset="0"/>
              </a:rPr>
              <a:t>delegate more to increase its margin </a:t>
            </a:r>
          </a:p>
          <a:p>
            <a:pPr eaLnBrk="1" hangingPunct="1">
              <a:buFont typeface="Wingdings" pitchFamily="2" charset="2"/>
              <a:buNone/>
            </a:pPr>
            <a:r>
              <a:rPr lang="en-GB" sz="2800" smtClean="0"/>
              <a:t>            </a:t>
            </a:r>
          </a:p>
          <a:p>
            <a:pPr algn="ctr" eaLnBrk="1" hangingPunct="1">
              <a:buFont typeface="Wingdings" pitchFamily="2" charset="2"/>
              <a:buNone/>
            </a:pPr>
            <a:endParaRPr lang="en-GB" sz="5400" smtClean="0"/>
          </a:p>
          <a:p>
            <a:pPr eaLnBrk="1" hangingPunct="1"/>
            <a:endParaRPr lang="en-US" sz="5400" smtClean="0"/>
          </a:p>
        </p:txBody>
      </p:sp>
    </p:spTree>
    <p:extLst>
      <p:ext uri="{BB962C8B-B14F-4D97-AF65-F5344CB8AC3E}">
        <p14:creationId xmlns:p14="http://schemas.microsoft.com/office/powerpoint/2010/main" val="19256202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4213" y="908050"/>
            <a:ext cx="6781800" cy="649288"/>
          </a:xfrm>
        </p:spPr>
        <p:txBody>
          <a:bodyPr>
            <a:normAutofit fontScale="90000"/>
          </a:bodyPr>
          <a:lstStyle/>
          <a:p>
            <a:pPr eaLnBrk="1" hangingPunct="1"/>
            <a:r>
              <a:rPr lang="en-GB" sz="2800" smtClean="0">
                <a:latin typeface="Verdana" pitchFamily="34" charset="0"/>
              </a:rPr>
              <a:t>Leverage and delegation involve </a:t>
            </a:r>
            <a:r>
              <a:rPr lang="en-GB" sz="2800" i="1" smtClean="0">
                <a:latin typeface="Verdana" pitchFamily="34" charset="0"/>
              </a:rPr>
              <a:t>teamworking</a:t>
            </a:r>
            <a:endParaRPr lang="en-US" sz="2800" i="1" smtClean="0">
              <a:latin typeface="Verdana" pitchFamily="34" charset="0"/>
            </a:endParaRPr>
          </a:p>
        </p:txBody>
      </p:sp>
      <p:sp>
        <p:nvSpPr>
          <p:cNvPr id="138243" name="Rectangle 3"/>
          <p:cNvSpPr>
            <a:spLocks noGrp="1" noChangeArrowheads="1"/>
          </p:cNvSpPr>
          <p:nvPr>
            <p:ph type="body" idx="1"/>
          </p:nvPr>
        </p:nvSpPr>
        <p:spPr/>
        <p:txBody>
          <a:bodyPr/>
          <a:lstStyle/>
          <a:p>
            <a:pPr eaLnBrk="1" hangingPunct="1">
              <a:buFont typeface="Wingdings" pitchFamily="2" charset="2"/>
              <a:buNone/>
            </a:pPr>
            <a:r>
              <a:rPr lang="en-GB" sz="2000" smtClean="0">
                <a:latin typeface="Verdana" pitchFamily="34" charset="0"/>
              </a:rPr>
              <a:t>Why are teams important?</a:t>
            </a:r>
          </a:p>
          <a:p>
            <a:pPr eaLnBrk="1" hangingPunct="1">
              <a:buFont typeface="Wingdings" pitchFamily="2" charset="2"/>
              <a:buNone/>
            </a:pPr>
            <a:r>
              <a:rPr lang="en-GB" sz="2000" smtClean="0">
                <a:latin typeface="Verdana" pitchFamily="34" charset="0"/>
              </a:rPr>
              <a:t>Teams provide</a:t>
            </a:r>
          </a:p>
          <a:p>
            <a:pPr eaLnBrk="1" hangingPunct="1"/>
            <a:r>
              <a:rPr lang="en-GB" sz="2000" smtClean="0">
                <a:latin typeface="Verdana" pitchFamily="34" charset="0"/>
              </a:rPr>
              <a:t>Support</a:t>
            </a:r>
          </a:p>
          <a:p>
            <a:pPr eaLnBrk="1" hangingPunct="1"/>
            <a:r>
              <a:rPr lang="en-GB" sz="2000" smtClean="0">
                <a:latin typeface="Verdana" pitchFamily="34" charset="0"/>
              </a:rPr>
              <a:t>Ability to delegate</a:t>
            </a:r>
          </a:p>
          <a:p>
            <a:pPr eaLnBrk="1" hangingPunct="1"/>
            <a:r>
              <a:rPr lang="en-GB" sz="2000" smtClean="0">
                <a:latin typeface="Verdana" pitchFamily="34" charset="0"/>
              </a:rPr>
              <a:t>Continuity of service delivery</a:t>
            </a:r>
          </a:p>
          <a:p>
            <a:pPr eaLnBrk="1" hangingPunct="1"/>
            <a:r>
              <a:rPr lang="en-GB" sz="2000" smtClean="0">
                <a:latin typeface="Verdana" pitchFamily="34" charset="0"/>
              </a:rPr>
              <a:t>Sense of purpose /Esprit de corps</a:t>
            </a:r>
            <a:endParaRPr lang="en-US" sz="2000" smtClean="0">
              <a:latin typeface="Verdana" pitchFamily="34" charset="0"/>
            </a:endParaRPr>
          </a:p>
          <a:p>
            <a:pPr eaLnBrk="1" hangingPunct="1"/>
            <a:r>
              <a:rPr lang="en-GB" sz="2000" smtClean="0">
                <a:latin typeface="Verdana" pitchFamily="34" charset="0"/>
              </a:rPr>
              <a:t>Accountability / peer pressure</a:t>
            </a:r>
          </a:p>
          <a:p>
            <a:pPr eaLnBrk="1" hangingPunct="1"/>
            <a:endParaRPr lang="en-GB" sz="2000" smtClean="0">
              <a:latin typeface="Verdana" pitchFamily="34" charset="0"/>
            </a:endParaRPr>
          </a:p>
          <a:p>
            <a:pPr eaLnBrk="1" hangingPunct="1">
              <a:buFont typeface="Wingdings" pitchFamily="2" charset="2"/>
              <a:buNone/>
            </a:pPr>
            <a:r>
              <a:rPr lang="en-GB" sz="2000" smtClean="0">
                <a:latin typeface="Verdana" pitchFamily="34" charset="0"/>
              </a:rPr>
              <a:t>Each group to consider how to build their teams</a:t>
            </a:r>
          </a:p>
          <a:p>
            <a:pPr eaLnBrk="1" hangingPunct="1">
              <a:buFont typeface="Wingdings" pitchFamily="2" charset="2"/>
              <a:buNone/>
            </a:pPr>
            <a:endParaRPr lang="en-GB" sz="2000" smtClean="0">
              <a:latin typeface="Verdana" pitchFamily="34" charset="0"/>
            </a:endParaRPr>
          </a:p>
          <a:p>
            <a:pPr eaLnBrk="1" hangingPunct="1">
              <a:buFont typeface="Wingdings" pitchFamily="2" charset="2"/>
              <a:buNone/>
            </a:pPr>
            <a:endParaRPr lang="en-US" sz="4400" smtClean="0"/>
          </a:p>
        </p:txBody>
      </p:sp>
    </p:spTree>
    <p:extLst>
      <p:ext uri="{BB962C8B-B14F-4D97-AF65-F5344CB8AC3E}">
        <p14:creationId xmlns:p14="http://schemas.microsoft.com/office/powerpoint/2010/main" val="28018067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150938" y="214313"/>
            <a:ext cx="7793037" cy="1141412"/>
          </a:xfrm>
        </p:spPr>
        <p:txBody>
          <a:bodyPr/>
          <a:lstStyle/>
          <a:p>
            <a:pPr eaLnBrk="1" hangingPunct="1"/>
            <a:r>
              <a:rPr lang="en-GB" smtClean="0"/>
              <a:t>An integrated strategy</a:t>
            </a:r>
            <a:endParaRPr lang="en-US" smtClean="0"/>
          </a:p>
        </p:txBody>
      </p:sp>
      <p:sp>
        <p:nvSpPr>
          <p:cNvPr id="139267" name="Rectangle 3"/>
          <p:cNvSpPr>
            <a:spLocks noGrp="1" noChangeArrowheads="1"/>
          </p:cNvSpPr>
          <p:nvPr>
            <p:ph type="body" idx="1"/>
          </p:nvPr>
        </p:nvSpPr>
        <p:spPr>
          <a:xfrm>
            <a:off x="0" y="1412875"/>
            <a:ext cx="7772400" cy="4114800"/>
          </a:xfrm>
        </p:spPr>
        <p:txBody>
          <a:bodyPr/>
          <a:lstStyle/>
          <a:p>
            <a:pPr eaLnBrk="1" hangingPunct="1">
              <a:buFont typeface="Wingdings" pitchFamily="2" charset="2"/>
              <a:buNone/>
            </a:pPr>
            <a:endParaRPr lang="en-US" smtClean="0"/>
          </a:p>
        </p:txBody>
      </p:sp>
      <p:grpSp>
        <p:nvGrpSpPr>
          <p:cNvPr id="139268" name="Group 4"/>
          <p:cNvGrpSpPr>
            <a:grpSpLocks/>
          </p:cNvGrpSpPr>
          <p:nvPr/>
        </p:nvGrpSpPr>
        <p:grpSpPr bwMode="auto">
          <a:xfrm>
            <a:off x="1042988" y="1341438"/>
            <a:ext cx="6265862" cy="4392612"/>
            <a:chOff x="1299" y="973"/>
            <a:chExt cx="4092" cy="2723"/>
          </a:xfrm>
        </p:grpSpPr>
        <p:sp>
          <p:nvSpPr>
            <p:cNvPr id="139271" name="AutoShape 5"/>
            <p:cNvSpPr>
              <a:spLocks noChangeArrowheads="1"/>
            </p:cNvSpPr>
            <p:nvPr/>
          </p:nvSpPr>
          <p:spPr bwMode="auto">
            <a:xfrm>
              <a:off x="1529" y="973"/>
              <a:ext cx="3862" cy="896"/>
            </a:xfrm>
            <a:prstGeom prst="curvedDownArrow">
              <a:avLst>
                <a:gd name="adj1" fmla="val 86205"/>
                <a:gd name="adj2" fmla="val 17241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9272" name="AutoShape 6"/>
            <p:cNvSpPr>
              <a:spLocks noChangeArrowheads="1"/>
            </p:cNvSpPr>
            <p:nvPr/>
          </p:nvSpPr>
          <p:spPr bwMode="auto">
            <a:xfrm flipH="1" flipV="1">
              <a:off x="1299" y="2628"/>
              <a:ext cx="3729" cy="1068"/>
            </a:xfrm>
            <a:prstGeom prst="curvedDownArrow">
              <a:avLst>
                <a:gd name="adj1" fmla="val 69831"/>
                <a:gd name="adj2" fmla="val 139663"/>
                <a:gd name="adj3" fmla="val 33333"/>
              </a:avLst>
            </a:prstGeom>
            <a:solidFill>
              <a:srgbClr val="6300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9273" name="Text Box 7"/>
            <p:cNvSpPr txBox="1">
              <a:spLocks noChangeArrowheads="1"/>
            </p:cNvSpPr>
            <p:nvPr/>
          </p:nvSpPr>
          <p:spPr bwMode="auto">
            <a:xfrm>
              <a:off x="1314" y="1980"/>
              <a:ext cx="1341"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GB" sz="2400" b="1">
                  <a:latin typeface="Arial" pitchFamily="34" charset="0"/>
                  <a:cs typeface="Arial" pitchFamily="34" charset="0"/>
                </a:rPr>
                <a:t>Leverage</a:t>
              </a:r>
            </a:p>
            <a:p>
              <a:pPr algn="ctr">
                <a:spcBef>
                  <a:spcPct val="50000"/>
                </a:spcBef>
              </a:pPr>
              <a:r>
                <a:rPr lang="en-GB" sz="2400" b="1">
                  <a:latin typeface="Arial" pitchFamily="34" charset="0"/>
                  <a:cs typeface="Arial" pitchFamily="34" charset="0"/>
                </a:rPr>
                <a:t>Delegation</a:t>
              </a:r>
            </a:p>
          </p:txBody>
        </p:sp>
        <p:sp>
          <p:nvSpPr>
            <p:cNvPr id="139274" name="Text Box 8"/>
            <p:cNvSpPr txBox="1">
              <a:spLocks noChangeArrowheads="1"/>
            </p:cNvSpPr>
            <p:nvPr/>
          </p:nvSpPr>
          <p:spPr bwMode="auto">
            <a:xfrm>
              <a:off x="4005" y="1907"/>
              <a:ext cx="1341" cy="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GB" sz="2400" b="1">
                  <a:latin typeface="Arial" pitchFamily="34" charset="0"/>
                  <a:cs typeface="Arial" pitchFamily="34" charset="0"/>
                </a:rPr>
                <a:t>Focus Adding value</a:t>
              </a:r>
            </a:p>
          </p:txBody>
        </p:sp>
      </p:grpSp>
      <p:sp>
        <p:nvSpPr>
          <p:cNvPr id="139269" name="Text Box 9"/>
          <p:cNvSpPr txBox="1">
            <a:spLocks noChangeArrowheads="1"/>
          </p:cNvSpPr>
          <p:nvPr/>
        </p:nvSpPr>
        <p:spPr bwMode="auto">
          <a:xfrm>
            <a:off x="3492500" y="2636838"/>
            <a:ext cx="1439863"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GB" sz="2400" b="1">
              <a:solidFill>
                <a:schemeClr val="tx2"/>
              </a:solidFill>
              <a:latin typeface="Arial" pitchFamily="34" charset="0"/>
            </a:endParaRPr>
          </a:p>
          <a:p>
            <a:pPr eaLnBrk="1" hangingPunct="1">
              <a:spcBef>
                <a:spcPct val="50000"/>
              </a:spcBef>
            </a:pPr>
            <a:endParaRPr lang="en-US" sz="2400" b="1">
              <a:solidFill>
                <a:schemeClr val="tx2"/>
              </a:solidFill>
              <a:latin typeface="Arial" pitchFamily="34" charset="0"/>
            </a:endParaRPr>
          </a:p>
        </p:txBody>
      </p:sp>
      <p:sp>
        <p:nvSpPr>
          <p:cNvPr id="139270" name="Text Box 10"/>
          <p:cNvSpPr txBox="1">
            <a:spLocks noChangeArrowheads="1"/>
          </p:cNvSpPr>
          <p:nvPr/>
        </p:nvSpPr>
        <p:spPr bwMode="auto">
          <a:xfrm>
            <a:off x="3132138" y="2276475"/>
            <a:ext cx="14398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6000"/>
          </a:p>
        </p:txBody>
      </p:sp>
    </p:spTree>
    <p:extLst>
      <p:ext uri="{BB962C8B-B14F-4D97-AF65-F5344CB8AC3E}">
        <p14:creationId xmlns:p14="http://schemas.microsoft.com/office/powerpoint/2010/main" val="161632350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914400" y="1412875"/>
            <a:ext cx="7391400" cy="4344988"/>
          </a:xfrm>
        </p:spPr>
        <p:txBody>
          <a:bodyPr/>
          <a:lstStyle/>
          <a:p>
            <a:pPr marL="284163" indent="-284163" defTabSz="190500" eaLnBrk="1" hangingPunct="1">
              <a:lnSpc>
                <a:spcPct val="90000"/>
              </a:lnSpc>
            </a:pPr>
            <a:r>
              <a:rPr lang="en-GB" sz="2800" dirty="0" smtClean="0">
                <a:solidFill>
                  <a:srgbClr val="76F87C"/>
                </a:solidFill>
                <a:latin typeface="Verdana" pitchFamily="34" charset="0"/>
              </a:rPr>
              <a:t>Work types </a:t>
            </a:r>
          </a:p>
          <a:p>
            <a:pPr marL="284163" indent="-284163" defTabSz="190500" eaLnBrk="1" hangingPunct="1">
              <a:lnSpc>
                <a:spcPct val="90000"/>
              </a:lnSpc>
            </a:pPr>
            <a:r>
              <a:rPr lang="en-GB" sz="2800" dirty="0" smtClean="0">
                <a:solidFill>
                  <a:srgbClr val="76F87C"/>
                </a:solidFill>
                <a:latin typeface="Verdana" pitchFamily="34" charset="0"/>
              </a:rPr>
              <a:t>Clients </a:t>
            </a:r>
          </a:p>
          <a:p>
            <a:pPr marL="284163" indent="-284163" defTabSz="190500" eaLnBrk="1" hangingPunct="1">
              <a:lnSpc>
                <a:spcPct val="90000"/>
              </a:lnSpc>
            </a:pPr>
            <a:r>
              <a:rPr lang="en-GB" sz="2800" dirty="0" smtClean="0">
                <a:solidFill>
                  <a:srgbClr val="76F87C"/>
                </a:solidFill>
                <a:latin typeface="Verdana" pitchFamily="34" charset="0"/>
              </a:rPr>
              <a:t>Leverage</a:t>
            </a:r>
          </a:p>
          <a:p>
            <a:pPr marL="284163" indent="-284163" defTabSz="190500" eaLnBrk="1" hangingPunct="1">
              <a:lnSpc>
                <a:spcPct val="90000"/>
              </a:lnSpc>
            </a:pPr>
            <a:endParaRPr lang="en-GB" sz="2800" dirty="0" smtClean="0">
              <a:solidFill>
                <a:srgbClr val="76F87C"/>
              </a:solidFill>
              <a:latin typeface="Verdana" pitchFamily="34" charset="0"/>
            </a:endParaRPr>
          </a:p>
          <a:p>
            <a:pPr marL="284163" indent="-284163" defTabSz="190500" eaLnBrk="1" hangingPunct="1">
              <a:lnSpc>
                <a:spcPct val="90000"/>
              </a:lnSpc>
            </a:pPr>
            <a:r>
              <a:rPr lang="en-GB" sz="2800" b="1" u="sng" dirty="0" smtClean="0">
                <a:solidFill>
                  <a:srgbClr val="AD1F52"/>
                </a:solidFill>
                <a:latin typeface="Verdana" pitchFamily="34" charset="0"/>
              </a:rPr>
              <a:t>Pricing</a:t>
            </a:r>
          </a:p>
          <a:p>
            <a:pPr marL="284163" indent="-284163" defTabSz="190500" eaLnBrk="1" hangingPunct="1">
              <a:lnSpc>
                <a:spcPct val="90000"/>
              </a:lnSpc>
            </a:pPr>
            <a:r>
              <a:rPr lang="en-GB" sz="2800" dirty="0" smtClean="0">
                <a:solidFill>
                  <a:srgbClr val="AD1F52"/>
                </a:solidFill>
                <a:latin typeface="Verdana" pitchFamily="34" charset="0"/>
              </a:rPr>
              <a:t>Matter related hours </a:t>
            </a:r>
          </a:p>
          <a:p>
            <a:pPr marL="284163" indent="-284163" defTabSz="190500" eaLnBrk="1" hangingPunct="1">
              <a:lnSpc>
                <a:spcPct val="90000"/>
              </a:lnSpc>
            </a:pPr>
            <a:r>
              <a:rPr lang="en-GB" sz="2800" dirty="0" smtClean="0">
                <a:solidFill>
                  <a:srgbClr val="AD1F52"/>
                </a:solidFill>
                <a:latin typeface="Verdana" pitchFamily="34" charset="0"/>
              </a:rPr>
              <a:t>Realisation rate</a:t>
            </a:r>
            <a:r>
              <a:rPr lang="en-GB" sz="2800" dirty="0" smtClean="0">
                <a:latin typeface="Verdana" pitchFamily="34" charset="0"/>
              </a:rPr>
              <a:t> </a:t>
            </a:r>
          </a:p>
          <a:p>
            <a:pPr marL="284163" indent="-284163" defTabSz="190500" eaLnBrk="1" hangingPunct="1">
              <a:lnSpc>
                <a:spcPct val="90000"/>
              </a:lnSpc>
              <a:buFont typeface="Wingdings" pitchFamily="2" charset="2"/>
              <a:buNone/>
            </a:pPr>
            <a:endParaRPr lang="en-GB" sz="2800" dirty="0" smtClean="0">
              <a:latin typeface="Verdana" pitchFamily="34" charset="0"/>
            </a:endParaRPr>
          </a:p>
          <a:p>
            <a:pPr marL="284163" indent="-284163" defTabSz="190500" eaLnBrk="1" hangingPunct="1">
              <a:lnSpc>
                <a:spcPct val="90000"/>
              </a:lnSpc>
            </a:pPr>
            <a:r>
              <a:rPr lang="en-GB" sz="2800" dirty="0" smtClean="0">
                <a:solidFill>
                  <a:srgbClr val="8515B7"/>
                </a:solidFill>
                <a:latin typeface="Verdana" pitchFamily="34" charset="0"/>
              </a:rPr>
              <a:t>Major overheads</a:t>
            </a:r>
          </a:p>
          <a:p>
            <a:pPr marL="284163" indent="-284163" defTabSz="190500" eaLnBrk="1" hangingPunct="1">
              <a:lnSpc>
                <a:spcPct val="90000"/>
              </a:lnSpc>
              <a:buFont typeface="Wingdings" pitchFamily="2" charset="2"/>
              <a:buNone/>
            </a:pPr>
            <a:endParaRPr lang="en-GB" sz="2800" dirty="0" smtClean="0">
              <a:latin typeface="Verdana" pitchFamily="34" charset="0"/>
            </a:endParaRPr>
          </a:p>
        </p:txBody>
      </p:sp>
      <p:sp>
        <p:nvSpPr>
          <p:cNvPr id="142339" name="Rectangle 3"/>
          <p:cNvSpPr>
            <a:spLocks noGrp="1" noChangeArrowheads="1"/>
          </p:cNvSpPr>
          <p:nvPr>
            <p:ph type="title"/>
          </p:nvPr>
        </p:nvSpPr>
        <p:spPr>
          <a:xfrm>
            <a:off x="1150938" y="214313"/>
            <a:ext cx="7793037" cy="1231900"/>
          </a:xfrm>
        </p:spPr>
        <p:txBody>
          <a:bodyPr/>
          <a:lstStyle/>
          <a:p>
            <a:pPr algn="ctr" eaLnBrk="1" hangingPunct="1"/>
            <a:r>
              <a:rPr lang="en-GB" sz="3600" smtClean="0">
                <a:latin typeface="Verdana" pitchFamily="34" charset="0"/>
              </a:rPr>
              <a:t>Profitability factors</a:t>
            </a:r>
          </a:p>
        </p:txBody>
      </p:sp>
    </p:spTree>
    <p:extLst>
      <p:ext uri="{BB962C8B-B14F-4D97-AF65-F5344CB8AC3E}">
        <p14:creationId xmlns:p14="http://schemas.microsoft.com/office/powerpoint/2010/main" val="10763860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GB" sz="3600" smtClean="0">
                <a:latin typeface="Verdana" pitchFamily="34" charset="0"/>
              </a:rPr>
              <a:t>Pricing</a:t>
            </a:r>
          </a:p>
        </p:txBody>
      </p:sp>
      <p:sp>
        <p:nvSpPr>
          <p:cNvPr id="143363" name="Rectangle 3"/>
          <p:cNvSpPr>
            <a:spLocks noGrp="1" noChangeArrowheads="1"/>
          </p:cNvSpPr>
          <p:nvPr>
            <p:ph type="body" idx="1"/>
          </p:nvPr>
        </p:nvSpPr>
        <p:spPr/>
        <p:txBody>
          <a:bodyPr/>
          <a:lstStyle/>
          <a:p>
            <a:pPr marL="284163" indent="-284163" eaLnBrk="1" hangingPunct="1">
              <a:buFont typeface="Wingdings" pitchFamily="2" charset="2"/>
              <a:buNone/>
            </a:pPr>
            <a:r>
              <a:rPr lang="en-GB" sz="2000" smtClean="0">
                <a:latin typeface="Verdana" pitchFamily="34" charset="0"/>
              </a:rPr>
              <a:t>For </a:t>
            </a:r>
            <a:r>
              <a:rPr lang="en-GB" sz="2000" b="1" smtClean="0">
                <a:latin typeface="Verdana" pitchFamily="34" charset="0"/>
              </a:rPr>
              <a:t>each</a:t>
            </a:r>
            <a:r>
              <a:rPr lang="en-GB" sz="2000" smtClean="0">
                <a:latin typeface="Verdana" pitchFamily="34" charset="0"/>
              </a:rPr>
              <a:t> person/work type/group/client</a:t>
            </a:r>
          </a:p>
          <a:p>
            <a:pPr marL="284163" indent="-284163" eaLnBrk="1" hangingPunct="1">
              <a:buFont typeface="Wingdings" pitchFamily="2" charset="2"/>
              <a:buNone/>
            </a:pPr>
            <a:endParaRPr lang="en-GB" sz="2000" smtClean="0">
              <a:latin typeface="Verdana" pitchFamily="34" charset="0"/>
            </a:endParaRPr>
          </a:p>
          <a:p>
            <a:pPr marL="284163" indent="-284163" eaLnBrk="1" hangingPunct="1"/>
            <a:r>
              <a:rPr lang="en-GB" sz="2000" smtClean="0">
                <a:latin typeface="Verdana" pitchFamily="34" charset="0"/>
              </a:rPr>
              <a:t>Headline rates</a:t>
            </a:r>
          </a:p>
          <a:p>
            <a:pPr marL="284163" indent="-284163" eaLnBrk="1" hangingPunct="1"/>
            <a:r>
              <a:rPr lang="en-GB" sz="2000" smtClean="0">
                <a:latin typeface="Verdana" pitchFamily="34" charset="0"/>
              </a:rPr>
              <a:t>Local comparables/competitiveness</a:t>
            </a:r>
          </a:p>
          <a:p>
            <a:pPr marL="284163" indent="-284163" eaLnBrk="1" hangingPunct="1"/>
            <a:r>
              <a:rPr lang="en-GB" sz="2000" smtClean="0">
                <a:latin typeface="Verdana" pitchFamily="34" charset="0"/>
              </a:rPr>
              <a:t>Recovered rates </a:t>
            </a:r>
          </a:p>
          <a:p>
            <a:pPr marL="284163" indent="-284163" eaLnBrk="1" hangingPunct="1"/>
            <a:r>
              <a:rPr lang="en-GB" sz="2000" smtClean="0">
                <a:latin typeface="Verdana" pitchFamily="34" charset="0"/>
              </a:rPr>
              <a:t>Latest rate changes</a:t>
            </a:r>
          </a:p>
          <a:p>
            <a:pPr marL="284163" indent="-284163" eaLnBrk="1" hangingPunct="1"/>
            <a:r>
              <a:rPr lang="en-GB" sz="2000" smtClean="0">
                <a:latin typeface="Verdana" pitchFamily="34" charset="0"/>
              </a:rPr>
              <a:t>Value billing arrangements</a:t>
            </a:r>
          </a:p>
          <a:p>
            <a:pPr marL="284163" indent="-284163" eaLnBrk="1" hangingPunct="1"/>
            <a:r>
              <a:rPr lang="en-GB" sz="2000" smtClean="0">
                <a:latin typeface="Verdana" pitchFamily="34" charset="0"/>
              </a:rPr>
              <a:t>Fixed fee work</a:t>
            </a:r>
          </a:p>
        </p:txBody>
      </p:sp>
    </p:spTree>
    <p:extLst>
      <p:ext uri="{BB962C8B-B14F-4D97-AF65-F5344CB8AC3E}">
        <p14:creationId xmlns:p14="http://schemas.microsoft.com/office/powerpoint/2010/main" val="9465120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914400" y="1412875"/>
            <a:ext cx="7391400" cy="4344988"/>
          </a:xfrm>
        </p:spPr>
        <p:txBody>
          <a:bodyPr/>
          <a:lstStyle/>
          <a:p>
            <a:pPr marL="284163" indent="-284163" defTabSz="190500" eaLnBrk="1" hangingPunct="1">
              <a:lnSpc>
                <a:spcPct val="90000"/>
              </a:lnSpc>
            </a:pPr>
            <a:r>
              <a:rPr lang="en-GB" sz="2800" dirty="0" smtClean="0">
                <a:solidFill>
                  <a:srgbClr val="76F87C"/>
                </a:solidFill>
                <a:latin typeface="Verdana" pitchFamily="34" charset="0"/>
              </a:rPr>
              <a:t>Work types </a:t>
            </a:r>
          </a:p>
          <a:p>
            <a:pPr marL="284163" indent="-284163" defTabSz="190500" eaLnBrk="1" hangingPunct="1">
              <a:lnSpc>
                <a:spcPct val="90000"/>
              </a:lnSpc>
            </a:pPr>
            <a:r>
              <a:rPr lang="en-GB" sz="2800" dirty="0" smtClean="0">
                <a:solidFill>
                  <a:srgbClr val="76F87C"/>
                </a:solidFill>
                <a:latin typeface="Verdana" pitchFamily="34" charset="0"/>
              </a:rPr>
              <a:t>Clients </a:t>
            </a:r>
          </a:p>
          <a:p>
            <a:pPr marL="284163" indent="-284163" defTabSz="190500" eaLnBrk="1" hangingPunct="1">
              <a:lnSpc>
                <a:spcPct val="90000"/>
              </a:lnSpc>
            </a:pPr>
            <a:r>
              <a:rPr lang="en-GB" sz="2800" dirty="0" smtClean="0">
                <a:solidFill>
                  <a:srgbClr val="76F87C"/>
                </a:solidFill>
                <a:latin typeface="Verdana" pitchFamily="34" charset="0"/>
              </a:rPr>
              <a:t>Leverage</a:t>
            </a:r>
          </a:p>
          <a:p>
            <a:pPr marL="284163" indent="-284163" defTabSz="190500" eaLnBrk="1" hangingPunct="1">
              <a:lnSpc>
                <a:spcPct val="90000"/>
              </a:lnSpc>
            </a:pPr>
            <a:endParaRPr lang="en-GB" sz="2800" dirty="0" smtClean="0">
              <a:solidFill>
                <a:srgbClr val="76F87C"/>
              </a:solidFill>
              <a:latin typeface="Verdana" pitchFamily="34" charset="0"/>
            </a:endParaRPr>
          </a:p>
          <a:p>
            <a:pPr marL="284163" indent="-284163" defTabSz="190500" eaLnBrk="1" hangingPunct="1">
              <a:lnSpc>
                <a:spcPct val="90000"/>
              </a:lnSpc>
            </a:pPr>
            <a:r>
              <a:rPr lang="en-GB" sz="2800" dirty="0" smtClean="0">
                <a:solidFill>
                  <a:srgbClr val="AD1F52"/>
                </a:solidFill>
                <a:latin typeface="Verdana" pitchFamily="34" charset="0"/>
              </a:rPr>
              <a:t>Pricing</a:t>
            </a:r>
          </a:p>
          <a:p>
            <a:pPr marL="284163" indent="-284163" defTabSz="190500" eaLnBrk="1" hangingPunct="1">
              <a:lnSpc>
                <a:spcPct val="90000"/>
              </a:lnSpc>
            </a:pPr>
            <a:r>
              <a:rPr lang="en-GB" sz="2800" b="1" u="sng" dirty="0" smtClean="0">
                <a:solidFill>
                  <a:srgbClr val="AD1F52"/>
                </a:solidFill>
                <a:latin typeface="Verdana" pitchFamily="34" charset="0"/>
              </a:rPr>
              <a:t>Matter related hours</a:t>
            </a:r>
            <a:r>
              <a:rPr lang="en-GB" sz="2800" dirty="0" smtClean="0">
                <a:solidFill>
                  <a:srgbClr val="AD1F52"/>
                </a:solidFill>
                <a:latin typeface="Verdana" pitchFamily="34" charset="0"/>
              </a:rPr>
              <a:t> </a:t>
            </a:r>
          </a:p>
          <a:p>
            <a:pPr marL="284163" indent="-284163" defTabSz="190500" eaLnBrk="1" hangingPunct="1">
              <a:lnSpc>
                <a:spcPct val="90000"/>
              </a:lnSpc>
            </a:pPr>
            <a:r>
              <a:rPr lang="en-GB" sz="2800" dirty="0" smtClean="0">
                <a:solidFill>
                  <a:srgbClr val="AD1F52"/>
                </a:solidFill>
                <a:latin typeface="Verdana" pitchFamily="34" charset="0"/>
              </a:rPr>
              <a:t>Realisation rate</a:t>
            </a:r>
            <a:r>
              <a:rPr lang="en-GB" sz="2800" dirty="0" smtClean="0">
                <a:latin typeface="Verdana" pitchFamily="34" charset="0"/>
              </a:rPr>
              <a:t> </a:t>
            </a:r>
          </a:p>
          <a:p>
            <a:pPr marL="284163" indent="-284163" defTabSz="190500" eaLnBrk="1" hangingPunct="1">
              <a:lnSpc>
                <a:spcPct val="90000"/>
              </a:lnSpc>
              <a:buFont typeface="Wingdings" pitchFamily="2" charset="2"/>
              <a:buNone/>
            </a:pPr>
            <a:endParaRPr lang="en-GB" sz="2800" dirty="0" smtClean="0">
              <a:latin typeface="Verdana" pitchFamily="34" charset="0"/>
            </a:endParaRPr>
          </a:p>
          <a:p>
            <a:pPr marL="284163" indent="-284163" defTabSz="190500" eaLnBrk="1" hangingPunct="1">
              <a:lnSpc>
                <a:spcPct val="90000"/>
              </a:lnSpc>
            </a:pPr>
            <a:r>
              <a:rPr lang="en-GB" sz="2800" dirty="0" smtClean="0">
                <a:solidFill>
                  <a:srgbClr val="8515B7"/>
                </a:solidFill>
                <a:latin typeface="Verdana" pitchFamily="34" charset="0"/>
              </a:rPr>
              <a:t>Major overheads</a:t>
            </a:r>
          </a:p>
          <a:p>
            <a:pPr marL="284163" indent="-284163" defTabSz="190500" eaLnBrk="1" hangingPunct="1">
              <a:lnSpc>
                <a:spcPct val="90000"/>
              </a:lnSpc>
              <a:buFont typeface="Wingdings" pitchFamily="2" charset="2"/>
              <a:buNone/>
            </a:pPr>
            <a:endParaRPr lang="en-GB" sz="2800" dirty="0" smtClean="0">
              <a:latin typeface="Verdana" pitchFamily="34" charset="0"/>
            </a:endParaRPr>
          </a:p>
        </p:txBody>
      </p:sp>
      <p:sp>
        <p:nvSpPr>
          <p:cNvPr id="144387" name="Rectangle 3"/>
          <p:cNvSpPr>
            <a:spLocks noGrp="1" noChangeArrowheads="1"/>
          </p:cNvSpPr>
          <p:nvPr>
            <p:ph type="title"/>
          </p:nvPr>
        </p:nvSpPr>
        <p:spPr>
          <a:xfrm>
            <a:off x="1150938" y="214313"/>
            <a:ext cx="7793037" cy="1231900"/>
          </a:xfrm>
        </p:spPr>
        <p:txBody>
          <a:bodyPr/>
          <a:lstStyle/>
          <a:p>
            <a:pPr algn="ctr" eaLnBrk="1" hangingPunct="1"/>
            <a:r>
              <a:rPr lang="en-GB" sz="3600" smtClean="0">
                <a:latin typeface="Verdana" pitchFamily="34" charset="0"/>
              </a:rPr>
              <a:t>Profitability factors</a:t>
            </a:r>
          </a:p>
        </p:txBody>
      </p:sp>
    </p:spTree>
    <p:extLst>
      <p:ext uri="{BB962C8B-B14F-4D97-AF65-F5344CB8AC3E}">
        <p14:creationId xmlns:p14="http://schemas.microsoft.com/office/powerpoint/2010/main" val="36165982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GB" sz="3600" smtClean="0">
                <a:latin typeface="Verdana" pitchFamily="34" charset="0"/>
              </a:rPr>
              <a:t>Chargeable hours</a:t>
            </a:r>
          </a:p>
        </p:txBody>
      </p:sp>
      <p:sp>
        <p:nvSpPr>
          <p:cNvPr id="145411" name="Rectangle 3"/>
          <p:cNvSpPr>
            <a:spLocks noGrp="1" noChangeArrowheads="1"/>
          </p:cNvSpPr>
          <p:nvPr>
            <p:ph type="body" idx="1"/>
          </p:nvPr>
        </p:nvSpPr>
        <p:spPr/>
        <p:txBody>
          <a:bodyPr/>
          <a:lstStyle/>
          <a:p>
            <a:pPr marL="284163" indent="-284163" eaLnBrk="1" hangingPunct="1"/>
            <a:r>
              <a:rPr lang="en-GB" sz="2000" smtClean="0">
                <a:latin typeface="Verdana" pitchFamily="34" charset="0"/>
              </a:rPr>
              <a:t>Methods of recording time</a:t>
            </a:r>
          </a:p>
          <a:p>
            <a:pPr marL="284163" indent="-284163" eaLnBrk="1" hangingPunct="1"/>
            <a:r>
              <a:rPr lang="en-GB" sz="2000" smtClean="0">
                <a:latin typeface="Verdana" pitchFamily="34" charset="0"/>
              </a:rPr>
              <a:t>Units of recorded time</a:t>
            </a:r>
          </a:p>
          <a:p>
            <a:pPr marL="284163" indent="-284163" eaLnBrk="1" hangingPunct="1"/>
            <a:r>
              <a:rPr lang="en-GB" sz="2000" smtClean="0">
                <a:latin typeface="Verdana" pitchFamily="34" charset="0"/>
              </a:rPr>
              <a:t>Frequency of reporting</a:t>
            </a:r>
          </a:p>
          <a:p>
            <a:pPr marL="284163" indent="-284163" eaLnBrk="1" hangingPunct="1"/>
            <a:r>
              <a:rPr lang="en-GB" sz="2000" smtClean="0">
                <a:latin typeface="Verdana" pitchFamily="34" charset="0"/>
              </a:rPr>
              <a:t>Available time</a:t>
            </a:r>
          </a:p>
          <a:p>
            <a:pPr marL="284163" indent="-284163" eaLnBrk="1" hangingPunct="1"/>
            <a:r>
              <a:rPr lang="en-GB" sz="2000" smtClean="0">
                <a:latin typeface="Verdana" pitchFamily="34" charset="0"/>
              </a:rPr>
              <a:t>Recorded chargeable hours by person/group/firm</a:t>
            </a:r>
          </a:p>
          <a:p>
            <a:pPr marL="284163" indent="-284163" eaLnBrk="1" hangingPunct="1"/>
            <a:r>
              <a:rPr lang="en-GB" sz="2000" smtClean="0">
                <a:latin typeface="Verdana" pitchFamily="34" charset="0"/>
              </a:rPr>
              <a:t>Targets set</a:t>
            </a:r>
          </a:p>
          <a:p>
            <a:pPr marL="284163" indent="-284163" eaLnBrk="1" hangingPunct="1"/>
            <a:r>
              <a:rPr lang="en-GB" sz="2000" smtClean="0">
                <a:latin typeface="Verdana" pitchFamily="34" charset="0"/>
              </a:rPr>
              <a:t>Sector norms </a:t>
            </a:r>
          </a:p>
        </p:txBody>
      </p:sp>
    </p:spTree>
    <p:extLst>
      <p:ext uri="{BB962C8B-B14F-4D97-AF65-F5344CB8AC3E}">
        <p14:creationId xmlns:p14="http://schemas.microsoft.com/office/powerpoint/2010/main" val="19364029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914400" y="1412875"/>
            <a:ext cx="7391400" cy="4344988"/>
          </a:xfrm>
        </p:spPr>
        <p:txBody>
          <a:bodyPr/>
          <a:lstStyle/>
          <a:p>
            <a:pPr marL="284163" indent="-284163" defTabSz="190500" eaLnBrk="1" hangingPunct="1">
              <a:lnSpc>
                <a:spcPct val="90000"/>
              </a:lnSpc>
            </a:pPr>
            <a:r>
              <a:rPr lang="en-GB" sz="2800" dirty="0" smtClean="0">
                <a:solidFill>
                  <a:srgbClr val="76F87C"/>
                </a:solidFill>
                <a:latin typeface="Verdana" pitchFamily="34" charset="0"/>
              </a:rPr>
              <a:t>Work types </a:t>
            </a:r>
          </a:p>
          <a:p>
            <a:pPr marL="284163" indent="-284163" defTabSz="190500" eaLnBrk="1" hangingPunct="1">
              <a:lnSpc>
                <a:spcPct val="90000"/>
              </a:lnSpc>
            </a:pPr>
            <a:r>
              <a:rPr lang="en-GB" sz="2800" dirty="0" smtClean="0">
                <a:solidFill>
                  <a:srgbClr val="76F87C"/>
                </a:solidFill>
                <a:latin typeface="Verdana" pitchFamily="34" charset="0"/>
              </a:rPr>
              <a:t>Clients </a:t>
            </a:r>
          </a:p>
          <a:p>
            <a:pPr marL="284163" indent="-284163" defTabSz="190500" eaLnBrk="1" hangingPunct="1">
              <a:lnSpc>
                <a:spcPct val="90000"/>
              </a:lnSpc>
            </a:pPr>
            <a:r>
              <a:rPr lang="en-GB" sz="2800" dirty="0" smtClean="0">
                <a:solidFill>
                  <a:srgbClr val="76F87C"/>
                </a:solidFill>
                <a:latin typeface="Verdana" pitchFamily="34" charset="0"/>
              </a:rPr>
              <a:t>Leverage</a:t>
            </a:r>
          </a:p>
          <a:p>
            <a:pPr marL="284163" indent="-284163" defTabSz="190500" eaLnBrk="1" hangingPunct="1">
              <a:lnSpc>
                <a:spcPct val="90000"/>
              </a:lnSpc>
            </a:pPr>
            <a:endParaRPr lang="en-GB" sz="2800" dirty="0" smtClean="0">
              <a:solidFill>
                <a:srgbClr val="76F87C"/>
              </a:solidFill>
              <a:latin typeface="Verdana" pitchFamily="34" charset="0"/>
            </a:endParaRPr>
          </a:p>
          <a:p>
            <a:pPr marL="284163" indent="-284163" defTabSz="190500" eaLnBrk="1" hangingPunct="1">
              <a:lnSpc>
                <a:spcPct val="90000"/>
              </a:lnSpc>
            </a:pPr>
            <a:r>
              <a:rPr lang="en-GB" sz="2800" dirty="0" smtClean="0">
                <a:solidFill>
                  <a:srgbClr val="AD1F52"/>
                </a:solidFill>
                <a:latin typeface="Verdana" pitchFamily="34" charset="0"/>
              </a:rPr>
              <a:t>Pricing</a:t>
            </a:r>
          </a:p>
          <a:p>
            <a:pPr marL="284163" indent="-284163" defTabSz="190500" eaLnBrk="1" hangingPunct="1">
              <a:lnSpc>
                <a:spcPct val="90000"/>
              </a:lnSpc>
            </a:pPr>
            <a:r>
              <a:rPr lang="en-GB" sz="2800" dirty="0" smtClean="0">
                <a:solidFill>
                  <a:srgbClr val="AD1F52"/>
                </a:solidFill>
                <a:latin typeface="Verdana" pitchFamily="34" charset="0"/>
              </a:rPr>
              <a:t>Matter related hours </a:t>
            </a:r>
          </a:p>
          <a:p>
            <a:pPr marL="284163" indent="-284163" defTabSz="190500" eaLnBrk="1" hangingPunct="1">
              <a:lnSpc>
                <a:spcPct val="90000"/>
              </a:lnSpc>
            </a:pPr>
            <a:r>
              <a:rPr lang="en-GB" sz="2800" b="1" u="sng" dirty="0" smtClean="0">
                <a:solidFill>
                  <a:srgbClr val="AD1F52"/>
                </a:solidFill>
                <a:latin typeface="Verdana" pitchFamily="34" charset="0"/>
              </a:rPr>
              <a:t>Realisation rate</a:t>
            </a:r>
            <a:r>
              <a:rPr lang="en-GB" sz="2800" dirty="0" smtClean="0">
                <a:latin typeface="Verdana" pitchFamily="34" charset="0"/>
              </a:rPr>
              <a:t> </a:t>
            </a:r>
          </a:p>
          <a:p>
            <a:pPr marL="284163" indent="-284163" defTabSz="190500" eaLnBrk="1" hangingPunct="1">
              <a:lnSpc>
                <a:spcPct val="90000"/>
              </a:lnSpc>
              <a:buFont typeface="Wingdings" pitchFamily="2" charset="2"/>
              <a:buNone/>
            </a:pPr>
            <a:endParaRPr lang="en-GB" sz="2800" dirty="0" smtClean="0">
              <a:latin typeface="Verdana" pitchFamily="34" charset="0"/>
            </a:endParaRPr>
          </a:p>
          <a:p>
            <a:pPr marL="284163" indent="-284163" defTabSz="190500" eaLnBrk="1" hangingPunct="1">
              <a:lnSpc>
                <a:spcPct val="90000"/>
              </a:lnSpc>
            </a:pPr>
            <a:r>
              <a:rPr lang="en-GB" sz="2800" dirty="0" smtClean="0">
                <a:solidFill>
                  <a:srgbClr val="8515B7"/>
                </a:solidFill>
                <a:latin typeface="Verdana" pitchFamily="34" charset="0"/>
              </a:rPr>
              <a:t>Major overheads</a:t>
            </a:r>
          </a:p>
          <a:p>
            <a:pPr marL="284163" indent="-284163" defTabSz="190500" eaLnBrk="1" hangingPunct="1">
              <a:lnSpc>
                <a:spcPct val="90000"/>
              </a:lnSpc>
              <a:buFont typeface="Wingdings" pitchFamily="2" charset="2"/>
              <a:buNone/>
            </a:pPr>
            <a:endParaRPr lang="en-GB" sz="2800" dirty="0" smtClean="0">
              <a:latin typeface="Verdana" pitchFamily="34" charset="0"/>
            </a:endParaRPr>
          </a:p>
        </p:txBody>
      </p:sp>
      <p:sp>
        <p:nvSpPr>
          <p:cNvPr id="146435" name="Rectangle 3"/>
          <p:cNvSpPr>
            <a:spLocks noGrp="1" noChangeArrowheads="1"/>
          </p:cNvSpPr>
          <p:nvPr>
            <p:ph type="title"/>
          </p:nvPr>
        </p:nvSpPr>
        <p:spPr>
          <a:xfrm>
            <a:off x="1150938" y="214313"/>
            <a:ext cx="7793037" cy="1231900"/>
          </a:xfrm>
        </p:spPr>
        <p:txBody>
          <a:bodyPr/>
          <a:lstStyle/>
          <a:p>
            <a:pPr algn="ctr" eaLnBrk="1" hangingPunct="1"/>
            <a:r>
              <a:rPr lang="en-GB" sz="3600" smtClean="0">
                <a:latin typeface="Verdana" pitchFamily="34" charset="0"/>
              </a:rPr>
              <a:t>Profitability factors</a:t>
            </a:r>
          </a:p>
        </p:txBody>
      </p:sp>
    </p:spTree>
    <p:extLst>
      <p:ext uri="{BB962C8B-B14F-4D97-AF65-F5344CB8AC3E}">
        <p14:creationId xmlns:p14="http://schemas.microsoft.com/office/powerpoint/2010/main" val="25917408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144713" y="311150"/>
            <a:ext cx="6646862" cy="1073150"/>
          </a:xfrm>
        </p:spPr>
        <p:txBody>
          <a:bodyPr/>
          <a:lstStyle/>
          <a:p>
            <a:pPr eaLnBrk="1" hangingPunct="1"/>
            <a:r>
              <a:rPr lang="en-GB" sz="3200" smtClean="0">
                <a:latin typeface="Verdana" pitchFamily="34" charset="0"/>
              </a:rPr>
              <a:t>Realisation Rate </a:t>
            </a:r>
          </a:p>
        </p:txBody>
      </p:sp>
      <p:sp>
        <p:nvSpPr>
          <p:cNvPr id="147459" name="Rectangle 3"/>
          <p:cNvSpPr>
            <a:spLocks noGrp="1" noChangeArrowheads="1"/>
          </p:cNvSpPr>
          <p:nvPr>
            <p:ph type="body" idx="1"/>
          </p:nvPr>
        </p:nvSpPr>
        <p:spPr>
          <a:xfrm>
            <a:off x="1182688" y="2060575"/>
            <a:ext cx="7772400" cy="4071938"/>
          </a:xfrm>
        </p:spPr>
        <p:txBody>
          <a:bodyPr/>
          <a:lstStyle/>
          <a:p>
            <a:pPr marL="284163" indent="-284163" eaLnBrk="1" hangingPunct="1"/>
            <a:r>
              <a:rPr lang="en-GB" sz="2400" smtClean="0">
                <a:latin typeface="Verdana" pitchFamily="34" charset="0"/>
              </a:rPr>
              <a:t>W/O of WIP by each person/group/firm</a:t>
            </a:r>
          </a:p>
          <a:p>
            <a:pPr marL="284163" indent="-284163" eaLnBrk="1" hangingPunct="1">
              <a:buFont typeface="Wingdings" pitchFamily="2" charset="2"/>
              <a:buNone/>
            </a:pPr>
            <a:r>
              <a:rPr lang="en-GB" sz="2400" smtClean="0">
                <a:latin typeface="Verdana" pitchFamily="34" charset="0"/>
              </a:rPr>
              <a:t>   at selling price</a:t>
            </a:r>
          </a:p>
          <a:p>
            <a:pPr marL="284163" indent="-284163" eaLnBrk="1" hangingPunct="1"/>
            <a:r>
              <a:rPr lang="en-GB" sz="2400" smtClean="0">
                <a:latin typeface="Verdana" pitchFamily="34" charset="0"/>
              </a:rPr>
              <a:t>Every 1% of realisation rate = ? </a:t>
            </a:r>
          </a:p>
          <a:p>
            <a:pPr marL="284163" indent="-284163" eaLnBrk="1" hangingPunct="1"/>
            <a:r>
              <a:rPr lang="en-GB" sz="2400" smtClean="0">
                <a:latin typeface="Verdana" pitchFamily="34" charset="0"/>
              </a:rPr>
              <a:t>W/O of debtors by each of above groups</a:t>
            </a:r>
          </a:p>
          <a:p>
            <a:pPr marL="284163" indent="-284163" eaLnBrk="1" hangingPunct="1"/>
            <a:r>
              <a:rPr lang="en-GB" sz="2400" smtClean="0">
                <a:latin typeface="Verdana" pitchFamily="34" charset="0"/>
              </a:rPr>
              <a:t>Disbursements written-off</a:t>
            </a:r>
            <a:r>
              <a:rPr lang="en-GB" smtClean="0"/>
              <a:t>  </a:t>
            </a:r>
          </a:p>
        </p:txBody>
      </p:sp>
    </p:spTree>
    <p:extLst>
      <p:ext uri="{BB962C8B-B14F-4D97-AF65-F5344CB8AC3E}">
        <p14:creationId xmlns:p14="http://schemas.microsoft.com/office/powerpoint/2010/main" val="18299609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914400" y="1412875"/>
            <a:ext cx="7391400" cy="4344988"/>
          </a:xfrm>
        </p:spPr>
        <p:txBody>
          <a:bodyPr/>
          <a:lstStyle/>
          <a:p>
            <a:pPr marL="284163" indent="-284163" defTabSz="190500" eaLnBrk="1" hangingPunct="1">
              <a:lnSpc>
                <a:spcPct val="90000"/>
              </a:lnSpc>
            </a:pPr>
            <a:r>
              <a:rPr lang="en-GB" sz="2800" dirty="0" smtClean="0">
                <a:solidFill>
                  <a:srgbClr val="76F87C"/>
                </a:solidFill>
                <a:latin typeface="Verdana" pitchFamily="34" charset="0"/>
              </a:rPr>
              <a:t>Work types </a:t>
            </a:r>
          </a:p>
          <a:p>
            <a:pPr marL="284163" indent="-284163" defTabSz="190500" eaLnBrk="1" hangingPunct="1">
              <a:lnSpc>
                <a:spcPct val="90000"/>
              </a:lnSpc>
            </a:pPr>
            <a:r>
              <a:rPr lang="en-GB" sz="2800" dirty="0" smtClean="0">
                <a:solidFill>
                  <a:srgbClr val="76F87C"/>
                </a:solidFill>
                <a:latin typeface="Verdana" pitchFamily="34" charset="0"/>
              </a:rPr>
              <a:t>Clients </a:t>
            </a:r>
          </a:p>
          <a:p>
            <a:pPr marL="284163" indent="-284163" defTabSz="190500" eaLnBrk="1" hangingPunct="1">
              <a:lnSpc>
                <a:spcPct val="90000"/>
              </a:lnSpc>
            </a:pPr>
            <a:r>
              <a:rPr lang="en-GB" sz="2800" dirty="0" smtClean="0">
                <a:solidFill>
                  <a:srgbClr val="76F87C"/>
                </a:solidFill>
                <a:latin typeface="Verdana" pitchFamily="34" charset="0"/>
              </a:rPr>
              <a:t>Leverage</a:t>
            </a:r>
          </a:p>
          <a:p>
            <a:pPr marL="284163" indent="-284163" defTabSz="190500" eaLnBrk="1" hangingPunct="1">
              <a:lnSpc>
                <a:spcPct val="90000"/>
              </a:lnSpc>
            </a:pPr>
            <a:endParaRPr lang="en-GB" sz="2800" dirty="0" smtClean="0">
              <a:solidFill>
                <a:srgbClr val="76F87C"/>
              </a:solidFill>
              <a:latin typeface="Verdana" pitchFamily="34" charset="0"/>
            </a:endParaRPr>
          </a:p>
          <a:p>
            <a:pPr marL="284163" indent="-284163" defTabSz="190500" eaLnBrk="1" hangingPunct="1">
              <a:lnSpc>
                <a:spcPct val="90000"/>
              </a:lnSpc>
            </a:pPr>
            <a:r>
              <a:rPr lang="en-GB" sz="2800" dirty="0" smtClean="0">
                <a:solidFill>
                  <a:srgbClr val="AD1F52"/>
                </a:solidFill>
                <a:latin typeface="Verdana" pitchFamily="34" charset="0"/>
              </a:rPr>
              <a:t>Pricing</a:t>
            </a:r>
          </a:p>
          <a:p>
            <a:pPr marL="284163" indent="-284163" defTabSz="190500" eaLnBrk="1" hangingPunct="1">
              <a:lnSpc>
                <a:spcPct val="90000"/>
              </a:lnSpc>
            </a:pPr>
            <a:r>
              <a:rPr lang="en-GB" sz="2800" dirty="0" smtClean="0">
                <a:solidFill>
                  <a:srgbClr val="AD1F52"/>
                </a:solidFill>
                <a:latin typeface="Verdana" pitchFamily="34" charset="0"/>
              </a:rPr>
              <a:t>Matter related hours </a:t>
            </a:r>
          </a:p>
          <a:p>
            <a:pPr marL="284163" indent="-284163" defTabSz="190500" eaLnBrk="1" hangingPunct="1">
              <a:lnSpc>
                <a:spcPct val="90000"/>
              </a:lnSpc>
            </a:pPr>
            <a:r>
              <a:rPr lang="en-GB" sz="2800" dirty="0" smtClean="0">
                <a:solidFill>
                  <a:srgbClr val="AD1F52"/>
                </a:solidFill>
                <a:latin typeface="Verdana" pitchFamily="34" charset="0"/>
              </a:rPr>
              <a:t>Realisation rate</a:t>
            </a:r>
            <a:r>
              <a:rPr lang="en-GB" sz="2800" dirty="0" smtClean="0">
                <a:latin typeface="Verdana" pitchFamily="34" charset="0"/>
              </a:rPr>
              <a:t> </a:t>
            </a:r>
          </a:p>
          <a:p>
            <a:pPr marL="284163" indent="-284163" defTabSz="190500" eaLnBrk="1" hangingPunct="1">
              <a:lnSpc>
                <a:spcPct val="90000"/>
              </a:lnSpc>
              <a:buFont typeface="Wingdings" pitchFamily="2" charset="2"/>
              <a:buNone/>
            </a:pPr>
            <a:endParaRPr lang="en-GB" sz="2800" dirty="0" smtClean="0">
              <a:latin typeface="Verdana" pitchFamily="34" charset="0"/>
            </a:endParaRPr>
          </a:p>
          <a:p>
            <a:pPr marL="284163" indent="-284163" defTabSz="190500" eaLnBrk="1" hangingPunct="1">
              <a:lnSpc>
                <a:spcPct val="90000"/>
              </a:lnSpc>
            </a:pPr>
            <a:r>
              <a:rPr lang="en-GB" sz="2800" b="1" u="sng" dirty="0" smtClean="0">
                <a:solidFill>
                  <a:srgbClr val="8515B7"/>
                </a:solidFill>
                <a:latin typeface="Verdana" pitchFamily="34" charset="0"/>
              </a:rPr>
              <a:t>Major overheads</a:t>
            </a:r>
          </a:p>
          <a:p>
            <a:pPr marL="284163" indent="-284163" defTabSz="190500" eaLnBrk="1" hangingPunct="1">
              <a:lnSpc>
                <a:spcPct val="90000"/>
              </a:lnSpc>
              <a:buFont typeface="Wingdings" pitchFamily="2" charset="2"/>
              <a:buNone/>
            </a:pPr>
            <a:endParaRPr lang="en-GB" sz="2800" b="1" u="sng" dirty="0" smtClean="0">
              <a:latin typeface="Verdana" pitchFamily="34" charset="0"/>
            </a:endParaRPr>
          </a:p>
        </p:txBody>
      </p:sp>
      <p:sp>
        <p:nvSpPr>
          <p:cNvPr id="148483" name="Rectangle 3"/>
          <p:cNvSpPr>
            <a:spLocks noGrp="1" noChangeArrowheads="1"/>
          </p:cNvSpPr>
          <p:nvPr>
            <p:ph type="title"/>
          </p:nvPr>
        </p:nvSpPr>
        <p:spPr>
          <a:xfrm>
            <a:off x="1150938" y="214313"/>
            <a:ext cx="7793037" cy="1231900"/>
          </a:xfrm>
        </p:spPr>
        <p:txBody>
          <a:bodyPr/>
          <a:lstStyle/>
          <a:p>
            <a:pPr algn="ctr" eaLnBrk="1" hangingPunct="1"/>
            <a:r>
              <a:rPr lang="en-GB" sz="3600" smtClean="0">
                <a:latin typeface="Verdana" pitchFamily="34" charset="0"/>
              </a:rPr>
              <a:t>Profitability factors</a:t>
            </a:r>
          </a:p>
        </p:txBody>
      </p:sp>
    </p:spTree>
    <p:extLst>
      <p:ext uri="{BB962C8B-B14F-4D97-AF65-F5344CB8AC3E}">
        <p14:creationId xmlns:p14="http://schemas.microsoft.com/office/powerpoint/2010/main" val="258197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2" name="Rectangle 4"/>
          <p:cNvSpPr>
            <a:spLocks noGrp="1" noChangeArrowheads="1"/>
          </p:cNvSpPr>
          <p:nvPr>
            <p:ph type="title"/>
          </p:nvPr>
        </p:nvSpPr>
        <p:spPr>
          <a:xfrm>
            <a:off x="457200" y="404664"/>
            <a:ext cx="8229600" cy="1012974"/>
          </a:xfrm>
        </p:spPr>
        <p:txBody>
          <a:bodyPr>
            <a:normAutofit fontScale="90000"/>
          </a:bodyPr>
          <a:lstStyle/>
          <a:p>
            <a:pPr algn="l"/>
            <a:r>
              <a:rPr lang="en-GB" sz="2800" dirty="0"/>
              <a:t/>
            </a:r>
            <a:br>
              <a:rPr lang="en-GB" sz="2800" dirty="0"/>
            </a:br>
            <a:r>
              <a:rPr lang="en-GB" sz="2800" dirty="0" smtClean="0"/>
              <a:t/>
            </a:r>
            <a:br>
              <a:rPr lang="en-GB" sz="2800" dirty="0" smtClean="0"/>
            </a:br>
            <a:r>
              <a:rPr lang="en-GB" sz="4000" dirty="0" smtClean="0"/>
              <a:t>Take appropriate advice, act on it and  document it</a:t>
            </a:r>
            <a:r>
              <a:rPr lang="en-GB" sz="2800" dirty="0"/>
              <a:t/>
            </a:r>
            <a:br>
              <a:rPr lang="en-GB" sz="2800" dirty="0"/>
            </a:br>
            <a:r>
              <a:rPr lang="en-GB" sz="2800" dirty="0"/>
              <a:t/>
            </a:r>
            <a:br>
              <a:rPr lang="en-GB" sz="2800" dirty="0"/>
            </a:br>
            <a:endParaRPr lang="en-US" sz="2800" dirty="0"/>
          </a:p>
        </p:txBody>
      </p:sp>
      <p:sp>
        <p:nvSpPr>
          <p:cNvPr id="2" name="Content Placeholder 1"/>
          <p:cNvSpPr>
            <a:spLocks noGrp="1"/>
          </p:cNvSpPr>
          <p:nvPr>
            <p:ph idx="1"/>
          </p:nvPr>
        </p:nvSpPr>
        <p:spPr/>
        <p:txBody>
          <a:bodyPr>
            <a:normAutofit/>
          </a:bodyPr>
          <a:lstStyle/>
          <a:p>
            <a:pPr marL="0" indent="0">
              <a:buNone/>
            </a:pPr>
            <a:r>
              <a:rPr lang="en-GB" sz="2400" b="1" dirty="0" smtClean="0">
                <a:solidFill>
                  <a:srgbClr val="FF0000"/>
                </a:solidFill>
              </a:rPr>
              <a:t>NB</a:t>
            </a:r>
            <a:r>
              <a:rPr lang="en-GB" sz="2400" dirty="0" smtClean="0"/>
              <a:t> – COLP’s and COFA’s responsibilities</a:t>
            </a:r>
          </a:p>
          <a:p>
            <a:pPr marL="0" indent="0">
              <a:buNone/>
            </a:pPr>
            <a:endParaRPr lang="en-GB" sz="2400" dirty="0"/>
          </a:p>
          <a:p>
            <a:pPr marL="0" indent="0">
              <a:buNone/>
            </a:pPr>
            <a:r>
              <a:rPr lang="en-GB" sz="2000" b="1" dirty="0" smtClean="0"/>
              <a:t>Outcome  O (10.1) </a:t>
            </a:r>
            <a:r>
              <a:rPr lang="en-GB" sz="2000" dirty="0" smtClean="0"/>
              <a:t>– you ensure you comply with all the reporting and notification requirements in the Handbook that apply to you </a:t>
            </a:r>
          </a:p>
          <a:p>
            <a:pPr marL="0" indent="0">
              <a:buNone/>
            </a:pPr>
            <a:endParaRPr lang="en-GB" sz="2000" dirty="0"/>
          </a:p>
          <a:p>
            <a:pPr marL="0" indent="0">
              <a:buNone/>
            </a:pPr>
            <a:r>
              <a:rPr lang="en-GB" sz="2000" b="1" dirty="0" smtClean="0"/>
              <a:t>Indicative behaviour  IB (10.5) </a:t>
            </a:r>
            <a:r>
              <a:rPr lang="en-GB" sz="2000" dirty="0" smtClean="0"/>
              <a:t>– notifying the SRA of any serious issues identified as a result of monitoring referred to in IB (10.1) and IB (10.2) and producing a plan for remedying issues that have been identified</a:t>
            </a:r>
            <a:endParaRPr lang="en-GB" sz="2000" dirty="0"/>
          </a:p>
        </p:txBody>
      </p:sp>
      <p:sp>
        <p:nvSpPr>
          <p:cNvPr id="4" name="Footer Placeholder 3"/>
          <p:cNvSpPr>
            <a:spLocks noGrp="1"/>
          </p:cNvSpPr>
          <p:nvPr>
            <p:ph type="ftr" sz="quarter" idx="11"/>
          </p:nvPr>
        </p:nvSpPr>
        <p:spPr/>
        <p:txBody>
          <a:bodyPr/>
          <a:lstStyle/>
          <a:p>
            <a:r>
              <a:rPr lang="en-US" sz="1800" dirty="0">
                <a:solidFill>
                  <a:schemeClr val="tx2"/>
                </a:solidFill>
              </a:rPr>
              <a:t>PETER SCOTT CONSULTING</a:t>
            </a:r>
          </a:p>
        </p:txBody>
      </p:sp>
    </p:spTree>
    <p:extLst>
      <p:ext uri="{BB962C8B-B14F-4D97-AF65-F5344CB8AC3E}">
        <p14:creationId xmlns:p14="http://schemas.microsoft.com/office/powerpoint/2010/main" val="24662171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GB" smtClean="0"/>
              <a:t>Major Overheads</a:t>
            </a:r>
          </a:p>
        </p:txBody>
      </p:sp>
      <p:sp>
        <p:nvSpPr>
          <p:cNvPr id="149507" name="Rectangle 3"/>
          <p:cNvSpPr>
            <a:spLocks noGrp="1" noChangeArrowheads="1"/>
          </p:cNvSpPr>
          <p:nvPr>
            <p:ph type="body" idx="1"/>
          </p:nvPr>
        </p:nvSpPr>
        <p:spPr/>
        <p:txBody>
          <a:bodyPr/>
          <a:lstStyle/>
          <a:p>
            <a:pPr marL="284163" indent="-284163" eaLnBrk="1" hangingPunct="1"/>
            <a:r>
              <a:rPr lang="en-GB" sz="2000" smtClean="0">
                <a:latin typeface="Verdana" pitchFamily="34" charset="0"/>
              </a:rPr>
              <a:t>Salary costs as % of total overheads</a:t>
            </a:r>
          </a:p>
          <a:p>
            <a:pPr marL="284163" indent="-284163" eaLnBrk="1" hangingPunct="1"/>
            <a:r>
              <a:rPr lang="en-GB" sz="2000" smtClean="0">
                <a:latin typeface="Verdana" pitchFamily="34" charset="0"/>
              </a:rPr>
              <a:t>Salary costs by group/work type</a:t>
            </a:r>
          </a:p>
          <a:p>
            <a:pPr marL="284163" indent="-284163" eaLnBrk="1" hangingPunct="1"/>
            <a:endParaRPr lang="en-GB" sz="2000" smtClean="0">
              <a:latin typeface="Verdana" pitchFamily="34" charset="0"/>
            </a:endParaRPr>
          </a:p>
          <a:p>
            <a:pPr marL="284163" indent="-284163" eaLnBrk="1" hangingPunct="1"/>
            <a:r>
              <a:rPr lang="en-GB" sz="2000" smtClean="0">
                <a:latin typeface="Verdana" pitchFamily="34" charset="0"/>
              </a:rPr>
              <a:t>Premises/Equipment costs as % of total overheads</a:t>
            </a:r>
          </a:p>
          <a:p>
            <a:pPr marL="284163" indent="-284163" eaLnBrk="1" hangingPunct="1"/>
            <a:endParaRPr lang="en-GB" sz="2000" smtClean="0">
              <a:latin typeface="Verdana" pitchFamily="34" charset="0"/>
            </a:endParaRPr>
          </a:p>
          <a:p>
            <a:pPr marL="284163" indent="-284163" eaLnBrk="1" hangingPunct="1"/>
            <a:r>
              <a:rPr lang="en-GB" sz="2000" smtClean="0">
                <a:latin typeface="Verdana" pitchFamily="34" charset="0"/>
              </a:rPr>
              <a:t>Professional indemnity costs as % of total overheads  </a:t>
            </a:r>
          </a:p>
          <a:p>
            <a:pPr marL="284163" indent="-284163" eaLnBrk="1" hangingPunct="1"/>
            <a:endParaRPr lang="en-GB" sz="2000" smtClean="0">
              <a:latin typeface="Verdana" pitchFamily="34" charset="0"/>
            </a:endParaRPr>
          </a:p>
          <a:p>
            <a:pPr marL="284163" indent="-284163" eaLnBrk="1" hangingPunct="1"/>
            <a:r>
              <a:rPr lang="en-GB" sz="2000" smtClean="0">
                <a:latin typeface="Verdana" pitchFamily="34" charset="0"/>
              </a:rPr>
              <a:t>ZBB applied?</a:t>
            </a:r>
          </a:p>
          <a:p>
            <a:pPr marL="284163" indent="-284163" eaLnBrk="1" hangingPunct="1"/>
            <a:endParaRPr lang="en-GB" sz="2000" smtClean="0">
              <a:latin typeface="Verdana" pitchFamily="34" charset="0"/>
            </a:endParaRPr>
          </a:p>
          <a:p>
            <a:pPr marL="284163" indent="-284163" eaLnBrk="1" hangingPunct="1">
              <a:buFont typeface="Wingdings" pitchFamily="2" charset="2"/>
              <a:buNone/>
            </a:pPr>
            <a:endParaRPr lang="en-GB" sz="2000" smtClean="0"/>
          </a:p>
        </p:txBody>
      </p:sp>
    </p:spTree>
    <p:extLst>
      <p:ext uri="{BB962C8B-B14F-4D97-AF65-F5344CB8AC3E}">
        <p14:creationId xmlns:p14="http://schemas.microsoft.com/office/powerpoint/2010/main" val="40643857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GB" sz="3600" smtClean="0">
                <a:latin typeface="Verdana" pitchFamily="34" charset="0"/>
              </a:rPr>
              <a:t>People costs</a:t>
            </a:r>
            <a:endParaRPr lang="en-US" sz="3600" smtClean="0">
              <a:latin typeface="Verdana" pitchFamily="34" charset="0"/>
            </a:endParaRPr>
          </a:p>
        </p:txBody>
      </p:sp>
      <p:sp>
        <p:nvSpPr>
          <p:cNvPr id="140291" name="Rectangle 3"/>
          <p:cNvSpPr>
            <a:spLocks noGrp="1" noChangeArrowheads="1"/>
          </p:cNvSpPr>
          <p:nvPr>
            <p:ph type="body" idx="1"/>
          </p:nvPr>
        </p:nvSpPr>
        <p:spPr/>
        <p:txBody>
          <a:bodyPr/>
          <a:lstStyle/>
          <a:p>
            <a:pPr eaLnBrk="1" hangingPunct="1">
              <a:buFont typeface="Wingdings" pitchFamily="2" charset="2"/>
              <a:buNone/>
            </a:pPr>
            <a:r>
              <a:rPr lang="en-GB" sz="2800" smtClean="0">
                <a:latin typeface="Verdana" pitchFamily="34" charset="0"/>
              </a:rPr>
              <a:t>Gross profit as a key performance </a:t>
            </a:r>
          </a:p>
          <a:p>
            <a:pPr eaLnBrk="1" hangingPunct="1">
              <a:buFont typeface="Wingdings" pitchFamily="2" charset="2"/>
              <a:buNone/>
            </a:pPr>
            <a:r>
              <a:rPr lang="en-GB" sz="2800" smtClean="0">
                <a:latin typeface="Verdana" pitchFamily="34" charset="0"/>
              </a:rPr>
              <a:t>indicator?</a:t>
            </a:r>
            <a:endParaRPr lang="en-US" sz="2800" smtClean="0">
              <a:latin typeface="Verdana" pitchFamily="34" charset="0"/>
            </a:endParaRPr>
          </a:p>
        </p:txBody>
      </p:sp>
    </p:spTree>
    <p:extLst>
      <p:ext uri="{BB962C8B-B14F-4D97-AF65-F5344CB8AC3E}">
        <p14:creationId xmlns:p14="http://schemas.microsoft.com/office/powerpoint/2010/main" val="10429978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150938" y="214313"/>
            <a:ext cx="7793037" cy="955675"/>
          </a:xfrm>
        </p:spPr>
        <p:txBody>
          <a:bodyPr/>
          <a:lstStyle/>
          <a:p>
            <a:pPr eaLnBrk="1" hangingPunct="1"/>
            <a:r>
              <a:rPr lang="en-GB" sz="3600" smtClean="0">
                <a:latin typeface="Verdana" pitchFamily="34" charset="0"/>
              </a:rPr>
              <a:t>Measures of profitability</a:t>
            </a:r>
            <a:endParaRPr lang="en-US" sz="3600" smtClean="0">
              <a:latin typeface="Verdana" pitchFamily="34" charset="0"/>
            </a:endParaRPr>
          </a:p>
        </p:txBody>
      </p:sp>
      <p:sp>
        <p:nvSpPr>
          <p:cNvPr id="141315" name="Text Box 3"/>
          <p:cNvSpPr txBox="1">
            <a:spLocks noChangeArrowheads="1"/>
          </p:cNvSpPr>
          <p:nvPr/>
        </p:nvSpPr>
        <p:spPr bwMode="auto">
          <a:xfrm>
            <a:off x="323850" y="1268413"/>
            <a:ext cx="828198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2000" b="1">
                <a:latin typeface="Verdana" pitchFamily="34" charset="0"/>
              </a:rPr>
              <a:t>			Bills Delivered	Full Earnings</a:t>
            </a:r>
          </a:p>
          <a:p>
            <a:pPr eaLnBrk="1" hangingPunct="1"/>
            <a:r>
              <a:rPr lang="en-GB" sz="2000" b="1">
                <a:latin typeface="Verdana" pitchFamily="34" charset="0"/>
              </a:rPr>
              <a:t>Billing				          X			X</a:t>
            </a:r>
          </a:p>
          <a:p>
            <a:pPr eaLnBrk="1" hangingPunct="1"/>
            <a:r>
              <a:rPr lang="en-GB" sz="2000" b="1">
                <a:latin typeface="Verdana" pitchFamily="34" charset="0"/>
              </a:rPr>
              <a:t>Other income &amp; w/os		X			X</a:t>
            </a:r>
          </a:p>
          <a:p>
            <a:pPr eaLnBrk="1" hangingPunct="1"/>
            <a:r>
              <a:rPr lang="en-GB" sz="2000" b="1">
                <a:solidFill>
                  <a:srgbClr val="F30701"/>
                </a:solidFill>
                <a:latin typeface="Verdana" pitchFamily="34" charset="0"/>
              </a:rPr>
              <a:t>WIP movement			__			</a:t>
            </a:r>
            <a:r>
              <a:rPr lang="en-GB" sz="2000" b="1" u="sng">
                <a:solidFill>
                  <a:srgbClr val="F30701"/>
                </a:solidFill>
                <a:latin typeface="Verdana" pitchFamily="34" charset="0"/>
              </a:rPr>
              <a:t>X</a:t>
            </a:r>
          </a:p>
          <a:p>
            <a:pPr eaLnBrk="1" hangingPunct="1"/>
            <a:r>
              <a:rPr lang="en-GB" sz="2000" b="1">
                <a:solidFill>
                  <a:srgbClr val="800080"/>
                </a:solidFill>
                <a:latin typeface="Verdana" pitchFamily="34" charset="0"/>
              </a:rPr>
              <a:t>Income				X			X</a:t>
            </a:r>
          </a:p>
          <a:p>
            <a:pPr eaLnBrk="1" hangingPunct="1"/>
            <a:endParaRPr lang="en-GB" sz="2000" b="1">
              <a:solidFill>
                <a:srgbClr val="800080"/>
              </a:solidFill>
              <a:latin typeface="Verdana" pitchFamily="34" charset="0"/>
            </a:endParaRPr>
          </a:p>
          <a:p>
            <a:pPr eaLnBrk="1" hangingPunct="1"/>
            <a:r>
              <a:rPr lang="en-GB" sz="2000" b="1">
                <a:latin typeface="Verdana" pitchFamily="34" charset="0"/>
              </a:rPr>
              <a:t>Costs of employment		</a:t>
            </a:r>
            <a:r>
              <a:rPr lang="en-GB" sz="2000" b="1" u="sng">
                <a:latin typeface="Verdana" pitchFamily="34" charset="0"/>
              </a:rPr>
              <a:t>X</a:t>
            </a:r>
            <a:r>
              <a:rPr lang="en-GB" sz="2000" b="1">
                <a:latin typeface="Verdana" pitchFamily="34" charset="0"/>
              </a:rPr>
              <a:t>			</a:t>
            </a:r>
            <a:r>
              <a:rPr lang="en-GB" sz="2000" b="1" u="sng">
                <a:latin typeface="Verdana" pitchFamily="34" charset="0"/>
              </a:rPr>
              <a:t>X</a:t>
            </a:r>
          </a:p>
          <a:p>
            <a:pPr eaLnBrk="1" hangingPunct="1"/>
            <a:r>
              <a:rPr lang="en-GB" sz="2000" b="1" u="sng">
                <a:solidFill>
                  <a:srgbClr val="BA129A"/>
                </a:solidFill>
                <a:latin typeface="Verdana" pitchFamily="34" charset="0"/>
              </a:rPr>
              <a:t>Gross profit				X (%)			X (%)</a:t>
            </a:r>
          </a:p>
          <a:p>
            <a:pPr eaLnBrk="1" hangingPunct="1"/>
            <a:r>
              <a:rPr lang="en-GB" sz="2000" b="1">
                <a:latin typeface="Verdana" pitchFamily="34" charset="0"/>
              </a:rPr>
              <a:t>Direct Overheads			</a:t>
            </a:r>
            <a:r>
              <a:rPr lang="en-GB" sz="2000" b="1" u="sng">
                <a:latin typeface="Verdana" pitchFamily="34" charset="0"/>
              </a:rPr>
              <a:t>X</a:t>
            </a:r>
            <a:r>
              <a:rPr lang="en-GB" sz="2000" b="1">
                <a:latin typeface="Verdana" pitchFamily="34" charset="0"/>
              </a:rPr>
              <a:t>			</a:t>
            </a:r>
            <a:r>
              <a:rPr lang="en-GB" sz="2000" b="1" u="sng">
                <a:latin typeface="Verdana" pitchFamily="34" charset="0"/>
              </a:rPr>
              <a:t>X</a:t>
            </a:r>
          </a:p>
          <a:p>
            <a:pPr eaLnBrk="1" hangingPunct="1"/>
            <a:r>
              <a:rPr lang="en-GB" sz="2000" b="1">
                <a:solidFill>
                  <a:srgbClr val="3333CC"/>
                </a:solidFill>
                <a:latin typeface="Verdana" pitchFamily="34" charset="0"/>
              </a:rPr>
              <a:t>Contribution				X			X</a:t>
            </a:r>
          </a:p>
          <a:p>
            <a:pPr eaLnBrk="1" hangingPunct="1"/>
            <a:r>
              <a:rPr lang="en-GB" sz="2000" b="1">
                <a:latin typeface="Verdana" pitchFamily="34" charset="0"/>
              </a:rPr>
              <a:t>Indirect overheads			</a:t>
            </a:r>
            <a:r>
              <a:rPr lang="en-GB" sz="2000" b="1" u="sng">
                <a:latin typeface="Verdana" pitchFamily="34" charset="0"/>
              </a:rPr>
              <a:t>X</a:t>
            </a:r>
            <a:r>
              <a:rPr lang="en-GB" sz="2000" b="1">
                <a:latin typeface="Verdana" pitchFamily="34" charset="0"/>
              </a:rPr>
              <a:t>			</a:t>
            </a:r>
            <a:r>
              <a:rPr lang="en-GB" sz="2000" b="1" u="sng">
                <a:latin typeface="Verdana" pitchFamily="34" charset="0"/>
              </a:rPr>
              <a:t>X</a:t>
            </a:r>
          </a:p>
          <a:p>
            <a:pPr eaLnBrk="1" hangingPunct="1"/>
            <a:r>
              <a:rPr lang="en-GB" sz="2000" b="1">
                <a:solidFill>
                  <a:srgbClr val="0099FF"/>
                </a:solidFill>
                <a:latin typeface="Verdana" pitchFamily="34" charset="0"/>
              </a:rPr>
              <a:t>Operating profit			X (%)			X (%)</a:t>
            </a:r>
          </a:p>
          <a:p>
            <a:pPr eaLnBrk="1" hangingPunct="1"/>
            <a:r>
              <a:rPr lang="en-GB" sz="2000" b="1">
                <a:latin typeface="Verdana" pitchFamily="34" charset="0"/>
              </a:rPr>
              <a:t>Add back notionals		          </a:t>
            </a:r>
            <a:r>
              <a:rPr lang="en-GB" sz="2000" b="1" u="sng">
                <a:latin typeface="Verdana" pitchFamily="34" charset="0"/>
              </a:rPr>
              <a:t>X</a:t>
            </a:r>
            <a:r>
              <a:rPr lang="en-GB" sz="2000" b="1">
                <a:latin typeface="Verdana" pitchFamily="34" charset="0"/>
              </a:rPr>
              <a:t>			</a:t>
            </a:r>
            <a:r>
              <a:rPr lang="en-GB" sz="2000" b="1" u="sng">
                <a:latin typeface="Verdana" pitchFamily="34" charset="0"/>
              </a:rPr>
              <a:t>X</a:t>
            </a:r>
          </a:p>
          <a:p>
            <a:pPr eaLnBrk="1" hangingPunct="1"/>
            <a:r>
              <a:rPr lang="en-GB" sz="2000" b="1">
                <a:solidFill>
                  <a:srgbClr val="008000"/>
                </a:solidFill>
                <a:latin typeface="Verdana" pitchFamily="34" charset="0"/>
              </a:rPr>
              <a:t>Profit before tax for EPs		</a:t>
            </a:r>
            <a:r>
              <a:rPr lang="en-GB" sz="2000" b="1" u="sng">
                <a:solidFill>
                  <a:srgbClr val="008000"/>
                </a:solidFill>
                <a:latin typeface="Verdana" pitchFamily="34" charset="0"/>
              </a:rPr>
              <a:t>X</a:t>
            </a:r>
            <a:r>
              <a:rPr lang="en-GB" sz="2000" b="1">
                <a:solidFill>
                  <a:srgbClr val="008000"/>
                </a:solidFill>
                <a:latin typeface="Verdana" pitchFamily="34" charset="0"/>
              </a:rPr>
              <a:t>			</a:t>
            </a:r>
            <a:r>
              <a:rPr lang="en-GB" sz="2000" b="1" u="sng">
                <a:solidFill>
                  <a:srgbClr val="008000"/>
                </a:solidFill>
                <a:latin typeface="Verdana" pitchFamily="34" charset="0"/>
              </a:rPr>
              <a:t>X</a:t>
            </a:r>
            <a:endParaRPr lang="en-US" sz="2000" b="1" u="sng">
              <a:solidFill>
                <a:srgbClr val="008000"/>
              </a:solidFill>
              <a:latin typeface="Verdana" pitchFamily="34" charset="0"/>
            </a:endParaRPr>
          </a:p>
        </p:txBody>
      </p:sp>
    </p:spTree>
    <p:extLst>
      <p:ext uri="{BB962C8B-B14F-4D97-AF65-F5344CB8AC3E}">
        <p14:creationId xmlns:p14="http://schemas.microsoft.com/office/powerpoint/2010/main" val="293152623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800" dirty="0">
                <a:solidFill>
                  <a:schemeClr val="tx2"/>
                </a:solidFill>
              </a:rPr>
              <a:t>PETER SCOTT CONSULTING</a:t>
            </a:r>
          </a:p>
        </p:txBody>
      </p:sp>
      <p:sp>
        <p:nvSpPr>
          <p:cNvPr id="408578" name="Rectangle 2"/>
          <p:cNvSpPr>
            <a:spLocks noGrp="1" noChangeArrowheads="1"/>
          </p:cNvSpPr>
          <p:nvPr>
            <p:ph type="title"/>
          </p:nvPr>
        </p:nvSpPr>
        <p:spPr/>
        <p:txBody>
          <a:bodyPr>
            <a:normAutofit/>
          </a:bodyPr>
          <a:lstStyle/>
          <a:p>
            <a:pPr algn="l"/>
            <a:r>
              <a:rPr lang="en-US" sz="3600" dirty="0" smtClean="0"/>
              <a:t>Control overheads – how ‘lean’ are you ?</a:t>
            </a:r>
            <a:endParaRPr lang="en-US" sz="3600" dirty="0"/>
          </a:p>
        </p:txBody>
      </p:sp>
      <p:sp>
        <p:nvSpPr>
          <p:cNvPr id="408579" name="Rectangle 3"/>
          <p:cNvSpPr>
            <a:spLocks noGrp="1" noChangeArrowheads="1"/>
          </p:cNvSpPr>
          <p:nvPr>
            <p:ph type="body" idx="1"/>
          </p:nvPr>
        </p:nvSpPr>
        <p:spPr/>
        <p:txBody>
          <a:bodyPr/>
          <a:lstStyle/>
          <a:p>
            <a:pPr>
              <a:buFont typeface="Wingdings" pitchFamily="2" charset="2"/>
              <a:buChar char="q"/>
            </a:pPr>
            <a:endParaRPr lang="en-GB" sz="2400" dirty="0" smtClean="0"/>
          </a:p>
          <a:p>
            <a:pPr>
              <a:buFont typeface="Wingdings" pitchFamily="2" charset="2"/>
              <a:buChar char="q"/>
            </a:pPr>
            <a:r>
              <a:rPr lang="en-GB" sz="2400" dirty="0" smtClean="0"/>
              <a:t>Is </a:t>
            </a:r>
            <a:r>
              <a:rPr lang="en-GB" sz="2400" dirty="0"/>
              <a:t>this overhead really necessary for the efficient and profitable operation of our firm or could we do without it / use it less?”</a:t>
            </a:r>
          </a:p>
          <a:p>
            <a:pPr marL="0" indent="0">
              <a:buNone/>
            </a:pPr>
            <a:r>
              <a:rPr lang="en-GB" sz="2400" dirty="0"/>
              <a:t> </a:t>
            </a:r>
          </a:p>
          <a:p>
            <a:pPr>
              <a:buFont typeface="Wingdings" pitchFamily="2" charset="2"/>
              <a:buChar char="q"/>
            </a:pPr>
            <a:r>
              <a:rPr lang="en-GB" sz="2400" dirty="0" smtClean="0"/>
              <a:t>We </a:t>
            </a:r>
            <a:r>
              <a:rPr lang="en-GB" sz="2400" dirty="0"/>
              <a:t>know we must have this overhead, but how can we reduce the cost of providing it?”  </a:t>
            </a:r>
            <a:endParaRPr lang="en-GB" sz="2400" dirty="0" smtClean="0"/>
          </a:p>
          <a:p>
            <a:pPr>
              <a:buFont typeface="Wingdings" pitchFamily="2" charset="2"/>
              <a:buChar char="q"/>
            </a:pPr>
            <a:endParaRPr lang="en-GB" sz="2400" dirty="0"/>
          </a:p>
          <a:p>
            <a:pPr>
              <a:buFont typeface="Wingdings" pitchFamily="2" charset="2"/>
              <a:buNone/>
            </a:pPr>
            <a:endParaRPr lang="en-US" sz="2800" dirty="0">
              <a:latin typeface="Verdana" pitchFamily="34" charset="0"/>
            </a:endParaRPr>
          </a:p>
        </p:txBody>
      </p:sp>
    </p:spTree>
    <p:extLst>
      <p:ext uri="{BB962C8B-B14F-4D97-AF65-F5344CB8AC3E}">
        <p14:creationId xmlns:p14="http://schemas.microsoft.com/office/powerpoint/2010/main" val="24981761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GB" sz="3600" smtClean="0">
                <a:latin typeface="Verdana" pitchFamily="34" charset="0"/>
              </a:rPr>
              <a:t>Profitability – finding solutions</a:t>
            </a:r>
          </a:p>
        </p:txBody>
      </p:sp>
      <p:sp>
        <p:nvSpPr>
          <p:cNvPr id="150531" name="Rectangle 3"/>
          <p:cNvSpPr>
            <a:spLocks noGrp="1" noChangeArrowheads="1"/>
          </p:cNvSpPr>
          <p:nvPr>
            <p:ph type="body" idx="1"/>
          </p:nvPr>
        </p:nvSpPr>
        <p:spPr/>
        <p:txBody>
          <a:bodyPr/>
          <a:lstStyle/>
          <a:p>
            <a:pPr marL="284163" indent="-284163" eaLnBrk="1" hangingPunct="1">
              <a:buFont typeface="Wingdings" pitchFamily="2" charset="2"/>
              <a:buNone/>
            </a:pPr>
            <a:r>
              <a:rPr lang="en-GB" sz="2000" smtClean="0">
                <a:latin typeface="Verdana" pitchFamily="34" charset="0"/>
              </a:rPr>
              <a:t>  Net profit per partner is priority – focus on:</a:t>
            </a:r>
          </a:p>
          <a:p>
            <a:pPr marL="284163" indent="-284163" eaLnBrk="1" hangingPunct="1"/>
            <a:r>
              <a:rPr lang="en-GB" sz="2000" smtClean="0">
                <a:latin typeface="Verdana" pitchFamily="34" charset="0"/>
              </a:rPr>
              <a:t>Nature of business/clients</a:t>
            </a:r>
          </a:p>
          <a:p>
            <a:pPr marL="284163" indent="-284163" eaLnBrk="1" hangingPunct="1"/>
            <a:r>
              <a:rPr lang="en-GB" sz="2000" smtClean="0">
                <a:latin typeface="Verdana" pitchFamily="34" charset="0"/>
              </a:rPr>
              <a:t>Improving leverage</a:t>
            </a:r>
          </a:p>
          <a:p>
            <a:pPr marL="284163" indent="-284163" eaLnBrk="1" hangingPunct="1"/>
            <a:r>
              <a:rPr lang="en-GB" sz="2000" smtClean="0">
                <a:latin typeface="Verdana" pitchFamily="34" charset="0"/>
              </a:rPr>
              <a:t>Pricing</a:t>
            </a:r>
          </a:p>
          <a:p>
            <a:pPr marL="284163" indent="-284163" eaLnBrk="1" hangingPunct="1"/>
            <a:r>
              <a:rPr lang="en-GB" sz="2000" smtClean="0">
                <a:latin typeface="Verdana" pitchFamily="34" charset="0"/>
              </a:rPr>
              <a:t>Increasing chargeable hours</a:t>
            </a:r>
          </a:p>
          <a:p>
            <a:pPr marL="284163" indent="-284163" eaLnBrk="1" hangingPunct="1"/>
            <a:r>
              <a:rPr lang="en-GB" sz="2000" smtClean="0">
                <a:latin typeface="Verdana" pitchFamily="34" charset="0"/>
              </a:rPr>
              <a:t>Improving recovery rate</a:t>
            </a:r>
          </a:p>
          <a:p>
            <a:pPr marL="284163" indent="-284163" eaLnBrk="1" hangingPunct="1"/>
            <a:r>
              <a:rPr lang="en-GB" sz="2000" smtClean="0">
                <a:latin typeface="Verdana" pitchFamily="34" charset="0"/>
              </a:rPr>
              <a:t>Reducing waste</a:t>
            </a:r>
            <a:r>
              <a:rPr lang="en-GB" smtClean="0"/>
              <a:t>  </a:t>
            </a:r>
          </a:p>
          <a:p>
            <a:pPr marL="284163" indent="-284163" eaLnBrk="1" hangingPunct="1"/>
            <a:endParaRPr lang="en-GB" smtClean="0"/>
          </a:p>
          <a:p>
            <a:pPr marL="284163" indent="-284163" eaLnBrk="1" hangingPunct="1">
              <a:buFont typeface="Wingdings" pitchFamily="2" charset="2"/>
              <a:buNone/>
            </a:pPr>
            <a:endParaRPr lang="en-GB" smtClean="0"/>
          </a:p>
          <a:p>
            <a:pPr marL="284163" indent="-284163" eaLnBrk="1" hangingPunct="1">
              <a:buFont typeface="Wingdings" pitchFamily="2" charset="2"/>
              <a:buNone/>
            </a:pPr>
            <a:endParaRPr lang="en-GB" smtClean="0"/>
          </a:p>
        </p:txBody>
      </p:sp>
    </p:spTree>
    <p:extLst>
      <p:ext uri="{BB962C8B-B14F-4D97-AF65-F5344CB8AC3E}">
        <p14:creationId xmlns:p14="http://schemas.microsoft.com/office/powerpoint/2010/main" val="27555694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gn="ctr" eaLnBrk="1" hangingPunct="1"/>
            <a:r>
              <a:rPr lang="en-GB" sz="3200" smtClean="0">
                <a:latin typeface="Verdana" pitchFamily="34" charset="0"/>
              </a:rPr>
              <a:t>Profitability – finding solutions</a:t>
            </a:r>
          </a:p>
        </p:txBody>
      </p:sp>
      <p:sp>
        <p:nvSpPr>
          <p:cNvPr id="151555" name="Rectangle 3"/>
          <p:cNvSpPr>
            <a:spLocks noGrp="1" noChangeArrowheads="1"/>
          </p:cNvSpPr>
          <p:nvPr>
            <p:ph type="body" idx="1"/>
          </p:nvPr>
        </p:nvSpPr>
        <p:spPr/>
        <p:txBody>
          <a:bodyPr/>
          <a:lstStyle/>
          <a:p>
            <a:pPr marL="284163" indent="-284163" defTabSz="190500" eaLnBrk="1" hangingPunct="1">
              <a:buFont typeface="Wingdings" pitchFamily="2" charset="2"/>
              <a:buNone/>
            </a:pPr>
            <a:r>
              <a:rPr lang="en-GB" sz="2800" smtClean="0">
                <a:latin typeface="Verdana" pitchFamily="34" charset="0"/>
              </a:rPr>
              <a:t>Focus on : </a:t>
            </a:r>
          </a:p>
          <a:p>
            <a:pPr marL="284163" indent="-284163" defTabSz="190500" eaLnBrk="1" hangingPunct="1">
              <a:buFont typeface="Wingdings" pitchFamily="2" charset="2"/>
              <a:buNone/>
            </a:pPr>
            <a:endParaRPr lang="en-GB" sz="2800" smtClean="0">
              <a:latin typeface="Verdana" pitchFamily="34" charset="0"/>
            </a:endParaRPr>
          </a:p>
          <a:p>
            <a:pPr marL="284163" indent="-284163" defTabSz="190500" eaLnBrk="1" hangingPunct="1">
              <a:buFont typeface="Wingdings" pitchFamily="2" charset="2"/>
              <a:buNone/>
            </a:pPr>
            <a:r>
              <a:rPr lang="en-GB" b="1" smtClean="0">
                <a:latin typeface="Verdana" pitchFamily="34" charset="0"/>
              </a:rPr>
              <a:t>building the top line</a:t>
            </a:r>
          </a:p>
          <a:p>
            <a:pPr marL="284163" indent="-284163" defTabSz="190500" eaLnBrk="1" hangingPunct="1">
              <a:buFont typeface="Wingdings" pitchFamily="2" charset="2"/>
              <a:buNone/>
            </a:pPr>
            <a:endParaRPr lang="en-GB" b="1" smtClean="0">
              <a:latin typeface="Verdana" pitchFamily="34" charset="0"/>
            </a:endParaRPr>
          </a:p>
          <a:p>
            <a:pPr marL="284163" indent="-284163" defTabSz="190500" eaLnBrk="1" hangingPunct="1">
              <a:buFont typeface="Wingdings" pitchFamily="2" charset="2"/>
              <a:buNone/>
            </a:pPr>
            <a:endParaRPr lang="en-GB" smtClean="0"/>
          </a:p>
        </p:txBody>
      </p:sp>
    </p:spTree>
    <p:extLst>
      <p:ext uri="{BB962C8B-B14F-4D97-AF65-F5344CB8AC3E}">
        <p14:creationId xmlns:p14="http://schemas.microsoft.com/office/powerpoint/2010/main" val="7174883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normAutofit fontScale="90000"/>
          </a:bodyPr>
          <a:lstStyle/>
          <a:p>
            <a:pPr algn="l">
              <a:buFont typeface="Wingdings" pitchFamily="2" charset="2"/>
              <a:buNone/>
            </a:pPr>
            <a:r>
              <a:rPr lang="en-GB" sz="2400" dirty="0" smtClean="0">
                <a:latin typeface="Verdana" pitchFamily="34" charset="0"/>
              </a:rPr>
              <a:t>.</a:t>
            </a:r>
            <a:r>
              <a:rPr lang="en-GB" sz="2400" dirty="0">
                <a:latin typeface="Verdana" pitchFamily="34" charset="0"/>
              </a:rPr>
              <a:t/>
            </a:r>
            <a:br>
              <a:rPr lang="en-GB" sz="2400" dirty="0">
                <a:latin typeface="Verdana" pitchFamily="34" charset="0"/>
              </a:rPr>
            </a:br>
            <a:r>
              <a:rPr lang="en-GB" sz="2400" dirty="0">
                <a:latin typeface="Verdana" pitchFamily="34" charset="0"/>
              </a:rPr>
              <a:t/>
            </a:r>
            <a:br>
              <a:rPr lang="en-GB" sz="2400" dirty="0">
                <a:latin typeface="Verdana" pitchFamily="34" charset="0"/>
              </a:rPr>
            </a:br>
            <a:r>
              <a:rPr lang="en-GB" sz="3100" dirty="0" smtClean="0">
                <a:latin typeface="Verdana" pitchFamily="34" charset="0"/>
              </a:rPr>
              <a:t>Build the ‘top line’ – make the most of what you already have</a:t>
            </a:r>
            <a:r>
              <a:rPr lang="en-GB" sz="2400" dirty="0">
                <a:solidFill>
                  <a:schemeClr val="tx1"/>
                </a:solidFill>
                <a:latin typeface="Verdana" pitchFamily="34" charset="0"/>
              </a:rPr>
              <a:t/>
            </a:r>
            <a:br>
              <a:rPr lang="en-GB" sz="2400" dirty="0">
                <a:solidFill>
                  <a:schemeClr val="tx1"/>
                </a:solidFill>
                <a:latin typeface="Verdana" pitchFamily="34" charset="0"/>
              </a:rPr>
            </a:br>
            <a:r>
              <a:rPr lang="en-GB" sz="2400" dirty="0">
                <a:solidFill>
                  <a:srgbClr val="FF0000"/>
                </a:solidFill>
                <a:latin typeface="Verdana" pitchFamily="34" charset="0"/>
              </a:rPr>
              <a:t/>
            </a:r>
            <a:br>
              <a:rPr lang="en-GB" sz="2400" dirty="0">
                <a:solidFill>
                  <a:srgbClr val="FF0000"/>
                </a:solidFill>
                <a:latin typeface="Verdana" pitchFamily="34" charset="0"/>
              </a:rPr>
            </a:br>
            <a:endParaRPr lang="en-US" sz="2400" dirty="0">
              <a:solidFill>
                <a:srgbClr val="FF0000"/>
              </a:solidFill>
              <a:latin typeface="Verdana" pitchFamily="34" charset="0"/>
            </a:endParaRPr>
          </a:p>
        </p:txBody>
      </p:sp>
      <p:sp>
        <p:nvSpPr>
          <p:cNvPr id="2" name="Content Placeholder 1"/>
          <p:cNvSpPr>
            <a:spLocks noGrp="1"/>
          </p:cNvSpPr>
          <p:nvPr>
            <p:ph idx="1"/>
          </p:nvPr>
        </p:nvSpPr>
        <p:spPr/>
        <p:txBody>
          <a:bodyPr/>
          <a:lstStyle/>
          <a:p>
            <a:endParaRPr lang="en-GB" sz="2400" dirty="0"/>
          </a:p>
          <a:p>
            <a:pPr lvl="0">
              <a:buFont typeface="Wingdings" pitchFamily="2" charset="2"/>
              <a:buChar char="q"/>
            </a:pPr>
            <a:r>
              <a:rPr lang="en-GB" sz="2400" dirty="0"/>
              <a:t>price work (for profit); </a:t>
            </a:r>
          </a:p>
          <a:p>
            <a:pPr lvl="0">
              <a:buFont typeface="Wingdings" pitchFamily="2" charset="2"/>
              <a:buChar char="q"/>
            </a:pPr>
            <a:r>
              <a:rPr lang="en-GB" sz="2400" dirty="0"/>
              <a:t>manage work to a price to achieve the required margin;</a:t>
            </a:r>
          </a:p>
          <a:p>
            <a:pPr lvl="0">
              <a:buFont typeface="Wingdings" pitchFamily="2" charset="2"/>
              <a:buChar char="q"/>
            </a:pPr>
            <a:r>
              <a:rPr lang="en-GB" sz="2400" dirty="0"/>
              <a:t>fully record matter-related time; and </a:t>
            </a:r>
          </a:p>
          <a:p>
            <a:pPr lvl="0">
              <a:buFont typeface="Wingdings" pitchFamily="2" charset="2"/>
              <a:buChar char="q"/>
            </a:pPr>
            <a:r>
              <a:rPr lang="en-GB" sz="2400" dirty="0"/>
              <a:t>maximise the realisation (recovery) of work in progress on billing.      </a:t>
            </a:r>
            <a:endParaRPr lang="en-GB" sz="2400" dirty="0" smtClean="0"/>
          </a:p>
          <a:p>
            <a:pPr lvl="0">
              <a:buFont typeface="Wingdings" pitchFamily="2" charset="2"/>
              <a:buChar char="q"/>
            </a:pPr>
            <a:endParaRPr lang="en-GB" sz="2400" dirty="0"/>
          </a:p>
          <a:p>
            <a:pPr marL="0" lvl="0" indent="0">
              <a:buNone/>
            </a:pPr>
            <a:r>
              <a:rPr lang="en-GB" sz="2400" dirty="0" smtClean="0">
                <a:solidFill>
                  <a:srgbClr val="FF0000"/>
                </a:solidFill>
              </a:rPr>
              <a:t>How much more profit would you make if you did each of those just a little better?</a:t>
            </a:r>
            <a:endParaRPr lang="en-GB" sz="2400" dirty="0">
              <a:solidFill>
                <a:srgbClr val="FF0000"/>
              </a:solidFill>
            </a:endParaRPr>
          </a:p>
          <a:p>
            <a:pPr marL="0" indent="0">
              <a:buNone/>
            </a:pPr>
            <a:endParaRPr lang="en-GB" dirty="0"/>
          </a:p>
        </p:txBody>
      </p:sp>
      <p:sp>
        <p:nvSpPr>
          <p:cNvPr id="4" name="Footer Placeholder 3"/>
          <p:cNvSpPr>
            <a:spLocks noGrp="1"/>
          </p:cNvSpPr>
          <p:nvPr>
            <p:ph type="ftr" sz="quarter" idx="11"/>
          </p:nvPr>
        </p:nvSpPr>
        <p:spPr/>
        <p:txBody>
          <a:bodyPr/>
          <a:lstStyle/>
          <a:p>
            <a:r>
              <a:rPr lang="en-US" sz="1800" dirty="0">
                <a:solidFill>
                  <a:schemeClr val="tx2"/>
                </a:solidFill>
              </a:rPr>
              <a:t>PETER SCOTT CONSULTING</a:t>
            </a:r>
          </a:p>
        </p:txBody>
      </p:sp>
    </p:spTree>
    <p:extLst>
      <p:ext uri="{BB962C8B-B14F-4D97-AF65-F5344CB8AC3E}">
        <p14:creationId xmlns:p14="http://schemas.microsoft.com/office/powerpoint/2010/main" val="25758956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eaLnBrk="1" hangingPunct="1">
              <a:defRPr/>
            </a:pPr>
            <a:r>
              <a:rPr lang="en-GB" sz="2400" smtClean="0">
                <a:latin typeface="Verdana" pitchFamily="34" charset="0"/>
              </a:rPr>
              <a:t>Who is never guilty of the </a:t>
            </a:r>
            <a:r>
              <a:rPr lang="en-GB" sz="2400" b="1" smtClean="0">
                <a:effectLst>
                  <a:outerShdw blurRad="38100" dist="38100" dir="2700000" algn="tl">
                    <a:srgbClr val="C0C0C0"/>
                  </a:outerShdw>
                </a:effectLst>
                <a:latin typeface="Verdana" pitchFamily="34" charset="0"/>
              </a:rPr>
              <a:t>‘Triple Whammies’?</a:t>
            </a:r>
          </a:p>
        </p:txBody>
      </p:sp>
      <p:sp>
        <p:nvSpPr>
          <p:cNvPr id="154627" name="Rectangle 3"/>
          <p:cNvSpPr>
            <a:spLocks noGrp="1" noChangeArrowheads="1"/>
          </p:cNvSpPr>
          <p:nvPr>
            <p:ph type="body" idx="1"/>
          </p:nvPr>
        </p:nvSpPr>
        <p:spPr/>
        <p:txBody>
          <a:bodyPr/>
          <a:lstStyle/>
          <a:p>
            <a:pPr marL="284163" indent="-284163" defTabSz="190500" eaLnBrk="1" hangingPunct="1">
              <a:buFont typeface="Wingdings" pitchFamily="2" charset="2"/>
              <a:buNone/>
            </a:pPr>
            <a:r>
              <a:rPr lang="en-GB" sz="2800" smtClean="0">
                <a:latin typeface="Verdana" pitchFamily="34" charset="0"/>
              </a:rPr>
              <a:t>The </a:t>
            </a:r>
            <a:r>
              <a:rPr lang="en-GB" sz="2800" b="1" smtClean="0">
                <a:latin typeface="Verdana" pitchFamily="34" charset="0"/>
              </a:rPr>
              <a:t>TRIPLE WHAMMIES –</a:t>
            </a:r>
          </a:p>
          <a:p>
            <a:pPr marL="284163" indent="-284163" defTabSz="190500" eaLnBrk="1" hangingPunct="1">
              <a:buFont typeface="Wingdings" pitchFamily="2" charset="2"/>
              <a:buNone/>
            </a:pPr>
            <a:endParaRPr lang="en-GB" sz="2800" b="1" smtClean="0">
              <a:latin typeface="Verdana" pitchFamily="34" charset="0"/>
            </a:endParaRPr>
          </a:p>
          <a:p>
            <a:pPr marL="284163" indent="-284163" defTabSz="190500" eaLnBrk="1" hangingPunct="1"/>
            <a:r>
              <a:rPr lang="en-GB" sz="2800" smtClean="0">
                <a:latin typeface="Verdana" pitchFamily="34" charset="0"/>
              </a:rPr>
              <a:t>Under pricing</a:t>
            </a:r>
          </a:p>
          <a:p>
            <a:pPr marL="284163" indent="-284163" defTabSz="190500" eaLnBrk="1" hangingPunct="1"/>
            <a:r>
              <a:rPr lang="en-GB" sz="2800" smtClean="0">
                <a:latin typeface="Verdana" pitchFamily="34" charset="0"/>
              </a:rPr>
              <a:t>Under recording</a:t>
            </a:r>
          </a:p>
          <a:p>
            <a:pPr marL="284163" indent="-284163" defTabSz="190500" eaLnBrk="1" hangingPunct="1"/>
            <a:r>
              <a:rPr lang="en-GB" sz="2800" smtClean="0">
                <a:latin typeface="Verdana" pitchFamily="34" charset="0"/>
              </a:rPr>
              <a:t>Under realisation</a:t>
            </a:r>
          </a:p>
        </p:txBody>
      </p:sp>
    </p:spTree>
    <p:extLst>
      <p:ext uri="{BB962C8B-B14F-4D97-AF65-F5344CB8AC3E}">
        <p14:creationId xmlns:p14="http://schemas.microsoft.com/office/powerpoint/2010/main" val="20977313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additive="base">
                                        <p:cTn id="7" dur="500" fill="hold"/>
                                        <p:tgtEl>
                                          <p:spTgt spid="154626"/>
                                        </p:tgtEl>
                                        <p:attrNameLst>
                                          <p:attrName>ppt_x</p:attrName>
                                        </p:attrNameLst>
                                      </p:cBhvr>
                                      <p:tavLst>
                                        <p:tav tm="0">
                                          <p:val>
                                            <p:strVal val="0-#ppt_w/2"/>
                                          </p:val>
                                        </p:tav>
                                        <p:tav tm="100000">
                                          <p:val>
                                            <p:strVal val="#ppt_x"/>
                                          </p:val>
                                        </p:tav>
                                      </p:tavLst>
                                    </p:anim>
                                    <p:anim calcmode="lin" valueType="num">
                                      <p:cBhvr additive="base">
                                        <p:cTn id="8" dur="500" fill="hold"/>
                                        <p:tgtEl>
                                          <p:spTgt spid="1546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27">
                                            <p:txEl>
                                              <p:pRg st="0" end="0"/>
                                            </p:txEl>
                                          </p:spTgt>
                                        </p:tgtEl>
                                        <p:attrNameLst>
                                          <p:attrName>style.visibility</p:attrName>
                                        </p:attrNameLst>
                                      </p:cBhvr>
                                      <p:to>
                                        <p:strVal val="visible"/>
                                      </p:to>
                                    </p:set>
                                    <p:anim calcmode="lin" valueType="num">
                                      <p:cBhvr additive="base">
                                        <p:cTn id="13" dur="500" fill="hold"/>
                                        <p:tgtEl>
                                          <p:spTgt spid="154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27">
                                            <p:txEl>
                                              <p:pRg st="3" end="3"/>
                                            </p:txEl>
                                          </p:spTgt>
                                        </p:tgtEl>
                                        <p:attrNameLst>
                                          <p:attrName>style.visibility</p:attrName>
                                        </p:attrNameLst>
                                      </p:cBhvr>
                                      <p:to>
                                        <p:strVal val="visible"/>
                                      </p:to>
                                    </p:set>
                                    <p:anim calcmode="lin" valueType="num">
                                      <p:cBhvr additive="base">
                                        <p:cTn id="25" dur="500" fill="hold"/>
                                        <p:tgtEl>
                                          <p:spTgt spid="154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4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4627">
                                            <p:txEl>
                                              <p:pRg st="4" end="4"/>
                                            </p:txEl>
                                          </p:spTgt>
                                        </p:tgtEl>
                                        <p:attrNameLst>
                                          <p:attrName>style.visibility</p:attrName>
                                        </p:attrNameLst>
                                      </p:cBhvr>
                                      <p:to>
                                        <p:strVal val="visible"/>
                                      </p:to>
                                    </p:set>
                                    <p:anim calcmode="lin" valueType="num">
                                      <p:cBhvr additive="base">
                                        <p:cTn id="31" dur="500" fill="hold"/>
                                        <p:tgtEl>
                                          <p:spTgt spid="154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4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P spid="154627"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26370"/>
          </a:xfrm>
        </p:spPr>
        <p:txBody>
          <a:bodyPr/>
          <a:lstStyle/>
          <a:p>
            <a:pPr algn="l"/>
            <a:r>
              <a:rPr lang="en-GB" dirty="0" smtClean="0"/>
              <a:t>Pricing</a:t>
            </a:r>
            <a:endParaRPr lang="en-GB" dirty="0"/>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28386175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p:txBody>
          <a:bodyPr/>
          <a:lstStyle/>
          <a:p>
            <a:pPr marL="284163" indent="-284163" defTabSz="190500" eaLnBrk="1" hangingPunct="1"/>
            <a:r>
              <a:rPr lang="en-GB" sz="2400" smtClean="0">
                <a:latin typeface="Verdana" pitchFamily="34" charset="0"/>
              </a:rPr>
              <a:t>You have 30 fee earners</a:t>
            </a:r>
          </a:p>
          <a:p>
            <a:pPr marL="284163" indent="-284163" defTabSz="190500" eaLnBrk="1" hangingPunct="1"/>
            <a:r>
              <a:rPr lang="en-GB" sz="2400" smtClean="0">
                <a:latin typeface="Verdana" pitchFamily="34" charset="0"/>
              </a:rPr>
              <a:t>Each averaging 1000 hours p.a</a:t>
            </a:r>
          </a:p>
          <a:p>
            <a:pPr marL="284163" indent="-284163" defTabSz="190500" eaLnBrk="1" hangingPunct="1"/>
            <a:r>
              <a:rPr lang="en-GB" sz="2400" b="1" smtClean="0">
                <a:latin typeface="Verdana" pitchFamily="34" charset="0"/>
              </a:rPr>
              <a:t>Increase rates by £10 p.h and fully realise</a:t>
            </a:r>
          </a:p>
          <a:p>
            <a:pPr marL="284163" indent="-284163" defTabSz="190500" eaLnBrk="1" hangingPunct="1"/>
            <a:endParaRPr lang="en-GB" sz="2400" smtClean="0">
              <a:latin typeface="Verdana" pitchFamily="34" charset="0"/>
            </a:endParaRPr>
          </a:p>
          <a:p>
            <a:pPr marL="284163" indent="-284163" defTabSz="190500" eaLnBrk="1" hangingPunct="1">
              <a:buFont typeface="Wingdings" pitchFamily="2" charset="2"/>
              <a:buNone/>
            </a:pPr>
            <a:r>
              <a:rPr lang="en-GB" sz="2400" smtClean="0">
                <a:latin typeface="Verdana" pitchFamily="34" charset="0"/>
              </a:rPr>
              <a:t>How much more revenue will you generate</a:t>
            </a:r>
          </a:p>
          <a:p>
            <a:pPr marL="284163" indent="-284163" defTabSz="190500" eaLnBrk="1" hangingPunct="1">
              <a:buFont typeface="Wingdings" pitchFamily="2" charset="2"/>
              <a:buNone/>
            </a:pPr>
            <a:r>
              <a:rPr lang="en-GB" sz="2400" smtClean="0">
                <a:latin typeface="Verdana" pitchFamily="34" charset="0"/>
              </a:rPr>
              <a:t>in a full year?</a:t>
            </a:r>
          </a:p>
          <a:p>
            <a:pPr marL="284163" indent="-284163" defTabSz="190500" eaLnBrk="1" hangingPunct="1"/>
            <a:endParaRPr lang="en-GB" sz="2400" smtClean="0">
              <a:latin typeface="Verdana" pitchFamily="34" charset="0"/>
            </a:endParaRPr>
          </a:p>
          <a:p>
            <a:pPr marL="284163" indent="-284163" defTabSz="190500" eaLnBrk="1" hangingPunct="1">
              <a:buFont typeface="Wingdings" pitchFamily="2" charset="2"/>
              <a:buNone/>
            </a:pPr>
            <a:r>
              <a:rPr lang="en-GB" smtClean="0"/>
              <a:t> </a:t>
            </a:r>
          </a:p>
        </p:txBody>
      </p:sp>
      <p:sp>
        <p:nvSpPr>
          <p:cNvPr id="156675" name="Rectangle 3"/>
          <p:cNvSpPr>
            <a:spLocks noGrp="1" noChangeArrowheads="1"/>
          </p:cNvSpPr>
          <p:nvPr>
            <p:ph type="title"/>
          </p:nvPr>
        </p:nvSpPr>
        <p:spPr/>
        <p:txBody>
          <a:bodyPr/>
          <a:lstStyle/>
          <a:p>
            <a:pPr algn="ctr" eaLnBrk="1" hangingPunct="1"/>
            <a:r>
              <a:rPr lang="en-GB" sz="3600" smtClean="0">
                <a:latin typeface="Verdana" pitchFamily="34" charset="0"/>
              </a:rPr>
              <a:t>If…</a:t>
            </a:r>
          </a:p>
        </p:txBody>
      </p:sp>
    </p:spTree>
    <p:extLst>
      <p:ext uri="{BB962C8B-B14F-4D97-AF65-F5344CB8AC3E}">
        <p14:creationId xmlns:p14="http://schemas.microsoft.com/office/powerpoint/2010/main" val="343241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l" eaLnBrk="1" hangingPunct="1"/>
            <a:r>
              <a:rPr lang="en-GB" sz="3200" dirty="0" smtClean="0">
                <a:solidFill>
                  <a:srgbClr val="0000FF"/>
                </a:solidFill>
                <a:latin typeface="Verdana" pitchFamily="34" charset="0"/>
              </a:rPr>
              <a:t>2. Your financial stability challenges?</a:t>
            </a:r>
            <a:endParaRPr lang="en-US" sz="3200" dirty="0" smtClean="0">
              <a:solidFill>
                <a:srgbClr val="0000FF"/>
              </a:solidFill>
              <a:latin typeface="Verdana" pitchFamily="34" charset="0"/>
            </a:endParaRPr>
          </a:p>
        </p:txBody>
      </p:sp>
      <p:sp>
        <p:nvSpPr>
          <p:cNvPr id="6147" name="Rectangle 3"/>
          <p:cNvSpPr>
            <a:spLocks noGrp="1" noChangeArrowheads="1"/>
          </p:cNvSpPr>
          <p:nvPr>
            <p:ph type="body" idx="1"/>
          </p:nvPr>
        </p:nvSpPr>
        <p:spPr/>
        <p:txBody>
          <a:bodyPr>
            <a:normAutofit/>
          </a:bodyPr>
          <a:lstStyle/>
          <a:p>
            <a:pPr marL="0" indent="0" eaLnBrk="1" hangingPunct="1">
              <a:buNone/>
            </a:pPr>
            <a:r>
              <a:rPr lang="en-GB" sz="2000" b="1" dirty="0" smtClean="0">
                <a:solidFill>
                  <a:srgbClr val="0000FF"/>
                </a:solidFill>
                <a:latin typeface="Verdana" pitchFamily="34" charset="0"/>
              </a:rPr>
              <a:t>Cash flow</a:t>
            </a:r>
          </a:p>
          <a:p>
            <a:pPr eaLnBrk="1" hangingPunct="1"/>
            <a:r>
              <a:rPr lang="en-GB" sz="2000" dirty="0" smtClean="0">
                <a:solidFill>
                  <a:srgbClr val="0000FF"/>
                </a:solidFill>
                <a:latin typeface="Verdana" pitchFamily="34" charset="0"/>
              </a:rPr>
              <a:t>To manage the bank overdraft?</a:t>
            </a:r>
          </a:p>
          <a:p>
            <a:pPr eaLnBrk="1" hangingPunct="1"/>
            <a:r>
              <a:rPr lang="en-GB" sz="2000" dirty="0" smtClean="0">
                <a:solidFill>
                  <a:srgbClr val="0000FF"/>
                </a:solidFill>
                <a:latin typeface="Verdana" pitchFamily="34" charset="0"/>
              </a:rPr>
              <a:t>To pay out last years profits?</a:t>
            </a:r>
          </a:p>
          <a:p>
            <a:pPr eaLnBrk="1" hangingPunct="1"/>
            <a:r>
              <a:rPr lang="en-GB" sz="2000" dirty="0" smtClean="0">
                <a:solidFill>
                  <a:srgbClr val="0000FF"/>
                </a:solidFill>
                <a:latin typeface="Verdana" pitchFamily="34" charset="0"/>
              </a:rPr>
              <a:t>Not to have to contribute more capital?</a:t>
            </a:r>
          </a:p>
          <a:p>
            <a:pPr eaLnBrk="1" hangingPunct="1"/>
            <a:r>
              <a:rPr lang="en-GB" sz="2000" dirty="0" smtClean="0">
                <a:solidFill>
                  <a:srgbClr val="0000FF"/>
                </a:solidFill>
                <a:latin typeface="Verdana" pitchFamily="34" charset="0"/>
              </a:rPr>
              <a:t>To pay out retiring partners?</a:t>
            </a:r>
          </a:p>
          <a:p>
            <a:pPr marL="0" indent="0" eaLnBrk="1" hangingPunct="1">
              <a:buNone/>
            </a:pPr>
            <a:endParaRPr lang="en-GB" sz="2000" b="1" dirty="0" smtClean="0">
              <a:solidFill>
                <a:srgbClr val="0000FF"/>
              </a:solidFill>
              <a:latin typeface="Verdana" pitchFamily="34" charset="0"/>
            </a:endParaRPr>
          </a:p>
          <a:p>
            <a:pPr marL="0" indent="0" eaLnBrk="1" hangingPunct="1">
              <a:buNone/>
            </a:pPr>
            <a:r>
              <a:rPr lang="en-GB" sz="2000" b="1" dirty="0" smtClean="0">
                <a:solidFill>
                  <a:srgbClr val="0000FF"/>
                </a:solidFill>
                <a:latin typeface="Verdana" pitchFamily="34" charset="0"/>
              </a:rPr>
              <a:t>Profitability</a:t>
            </a:r>
          </a:p>
          <a:p>
            <a:pPr eaLnBrk="1" hangingPunct="1"/>
            <a:r>
              <a:rPr lang="en-GB" sz="2000" dirty="0" smtClean="0">
                <a:solidFill>
                  <a:srgbClr val="0000FF"/>
                </a:solidFill>
                <a:latin typeface="Verdana" pitchFamily="34" charset="0"/>
              </a:rPr>
              <a:t>To improve PEP by [   ]%?</a:t>
            </a:r>
          </a:p>
          <a:p>
            <a:pPr eaLnBrk="1" hangingPunct="1"/>
            <a:r>
              <a:rPr lang="en-GB" sz="2000" dirty="0" smtClean="0">
                <a:solidFill>
                  <a:srgbClr val="0000FF"/>
                </a:solidFill>
                <a:latin typeface="Verdana" pitchFamily="34" charset="0"/>
              </a:rPr>
              <a:t>To deal with partner underperformance?</a:t>
            </a:r>
          </a:p>
          <a:p>
            <a:pPr eaLnBrk="1" hangingPunct="1"/>
            <a:endParaRPr lang="en-GB" sz="2000" dirty="0" smtClean="0">
              <a:solidFill>
                <a:srgbClr val="0000FF"/>
              </a:solidFill>
              <a:latin typeface="Verdana" pitchFamily="34" charset="0"/>
            </a:endParaRPr>
          </a:p>
          <a:p>
            <a:pPr marL="0" indent="0" eaLnBrk="1" hangingPunct="1">
              <a:buNone/>
            </a:pPr>
            <a:r>
              <a:rPr lang="en-GB" sz="2000" b="1" dirty="0" smtClean="0">
                <a:solidFill>
                  <a:srgbClr val="0000FF"/>
                </a:solidFill>
                <a:latin typeface="Verdana" pitchFamily="34" charset="0"/>
              </a:rPr>
              <a:t>Others?</a:t>
            </a:r>
          </a:p>
        </p:txBody>
      </p:sp>
    </p:spTree>
    <p:extLst>
      <p:ext uri="{BB962C8B-B14F-4D97-AF65-F5344CB8AC3E}">
        <p14:creationId xmlns:p14="http://schemas.microsoft.com/office/powerpoint/2010/main" val="37663688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p:txBody>
          <a:bodyPr/>
          <a:lstStyle/>
          <a:p>
            <a:pPr marL="284163" indent="-284163" defTabSz="190500" eaLnBrk="1" hangingPunct="1">
              <a:buFont typeface="Wingdings" pitchFamily="2" charset="2"/>
              <a:buNone/>
            </a:pPr>
            <a:r>
              <a:rPr lang="en-GB" smtClean="0"/>
              <a:t>   </a:t>
            </a:r>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r>
              <a:rPr lang="en-GB" smtClean="0">
                <a:latin typeface="Verdana" pitchFamily="34" charset="0"/>
              </a:rPr>
              <a:t>     </a:t>
            </a:r>
            <a:r>
              <a:rPr lang="en-GB" b="1" smtClean="0">
                <a:latin typeface="Verdana" pitchFamily="34" charset="0"/>
              </a:rPr>
              <a:t>£300K additional revenue</a:t>
            </a:r>
          </a:p>
        </p:txBody>
      </p:sp>
      <p:sp>
        <p:nvSpPr>
          <p:cNvPr id="157699" name="Rectangle 3"/>
          <p:cNvSpPr>
            <a:spLocks noGrp="1" noChangeArrowheads="1"/>
          </p:cNvSpPr>
          <p:nvPr>
            <p:ph type="title"/>
          </p:nvPr>
        </p:nvSpPr>
        <p:spPr/>
        <p:txBody>
          <a:bodyPr/>
          <a:lstStyle/>
          <a:p>
            <a:pPr algn="ctr" eaLnBrk="1" hangingPunct="1"/>
            <a:r>
              <a:rPr lang="en-GB" sz="3200" smtClean="0">
                <a:latin typeface="Verdana" pitchFamily="34" charset="0"/>
              </a:rPr>
              <a:t>£10 p.h rate increase across the board will produce…</a:t>
            </a:r>
          </a:p>
        </p:txBody>
      </p:sp>
    </p:spTree>
    <p:extLst>
      <p:ext uri="{BB962C8B-B14F-4D97-AF65-F5344CB8AC3E}">
        <p14:creationId xmlns:p14="http://schemas.microsoft.com/office/powerpoint/2010/main" val="2200746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52525" y="250825"/>
            <a:ext cx="7793038" cy="92075"/>
          </a:xfrm>
        </p:spPr>
        <p:txBody>
          <a:bodyPr>
            <a:normAutofit fontScale="90000"/>
          </a:bodyPr>
          <a:lstStyle/>
          <a:p>
            <a:pPr eaLnBrk="1" hangingPunct="1"/>
            <a:endParaRPr lang="en-US" sz="4000" smtClean="0"/>
          </a:p>
        </p:txBody>
      </p:sp>
      <p:sp>
        <p:nvSpPr>
          <p:cNvPr id="158723" name="Rectangle 3"/>
          <p:cNvSpPr>
            <a:spLocks noGrp="1" noChangeArrowheads="1"/>
          </p:cNvSpPr>
          <p:nvPr>
            <p:ph type="body" idx="1"/>
          </p:nvPr>
        </p:nvSpPr>
        <p:spPr>
          <a:xfrm>
            <a:off x="838200" y="692150"/>
            <a:ext cx="7772400" cy="4032250"/>
          </a:xfrm>
        </p:spPr>
        <p:txBody>
          <a:bodyPr/>
          <a:lstStyle/>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buFont typeface="Wingdings" pitchFamily="2" charset="2"/>
              <a:buNone/>
            </a:pPr>
            <a:r>
              <a:rPr lang="en-GB" b="1" dirty="0" smtClean="0">
                <a:latin typeface="Verdana" pitchFamily="34" charset="0"/>
              </a:rPr>
              <a:t>RECORDING</a:t>
            </a:r>
            <a:r>
              <a:rPr lang="en-GB" dirty="0" smtClean="0">
                <a:latin typeface="Verdana" pitchFamily="34" charset="0"/>
              </a:rPr>
              <a:t> </a:t>
            </a:r>
          </a:p>
          <a:p>
            <a:pPr eaLnBrk="1" hangingPunct="1">
              <a:lnSpc>
                <a:spcPct val="90000"/>
              </a:lnSpc>
              <a:buFont typeface="Wingdings" pitchFamily="2" charset="2"/>
              <a:buNone/>
            </a:pPr>
            <a:r>
              <a:rPr lang="en-GB" dirty="0" smtClean="0">
                <a:latin typeface="Verdana" pitchFamily="34" charset="0"/>
              </a:rPr>
              <a:t>MATTER RELATED  TIME</a:t>
            </a:r>
          </a:p>
          <a:p>
            <a:pPr eaLnBrk="1" hangingPunct="1">
              <a:lnSpc>
                <a:spcPct val="90000"/>
              </a:lnSpc>
              <a:buFont typeface="Wingdings" pitchFamily="2" charset="2"/>
              <a:buNone/>
            </a:pPr>
            <a:endParaRPr lang="en-GB" dirty="0" smtClean="0">
              <a:latin typeface="Verdana" pitchFamily="34" charset="0"/>
            </a:endParaRPr>
          </a:p>
          <a:p>
            <a:pPr eaLnBrk="1" hangingPunct="1">
              <a:lnSpc>
                <a:spcPct val="90000"/>
              </a:lnSpc>
              <a:buFont typeface="Wingdings" pitchFamily="2" charset="2"/>
              <a:buNone/>
            </a:pPr>
            <a:r>
              <a:rPr lang="en-GB" dirty="0" smtClean="0">
                <a:latin typeface="Verdana" pitchFamily="34" charset="0"/>
              </a:rPr>
              <a:t>- to make fee earners more</a:t>
            </a:r>
          </a:p>
          <a:p>
            <a:pPr eaLnBrk="1" hangingPunct="1">
              <a:lnSpc>
                <a:spcPct val="90000"/>
              </a:lnSpc>
              <a:buFont typeface="Wingdings" pitchFamily="2" charset="2"/>
              <a:buNone/>
            </a:pPr>
            <a:r>
              <a:rPr lang="en-GB" dirty="0" smtClean="0">
                <a:latin typeface="Verdana" pitchFamily="34" charset="0"/>
              </a:rPr>
              <a:t>productive</a:t>
            </a:r>
            <a:endParaRPr lang="en-US" dirty="0" smtClean="0">
              <a:latin typeface="Verdana" pitchFamily="34" charset="0"/>
            </a:endParaRPr>
          </a:p>
        </p:txBody>
      </p:sp>
    </p:spTree>
    <p:extLst>
      <p:ext uri="{BB962C8B-B14F-4D97-AF65-F5344CB8AC3E}">
        <p14:creationId xmlns:p14="http://schemas.microsoft.com/office/powerpoint/2010/main" val="6115399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150938" y="214313"/>
            <a:ext cx="7793037" cy="128587"/>
          </a:xfrm>
        </p:spPr>
        <p:txBody>
          <a:bodyPr>
            <a:normAutofit fontScale="90000"/>
          </a:bodyPr>
          <a:lstStyle/>
          <a:p>
            <a:pPr eaLnBrk="1" hangingPunct="1"/>
            <a:endParaRPr lang="en-US" sz="4000" smtClean="0"/>
          </a:p>
        </p:txBody>
      </p:sp>
      <p:sp>
        <p:nvSpPr>
          <p:cNvPr id="159747" name="Rectangle 3"/>
          <p:cNvSpPr>
            <a:spLocks noGrp="1" noChangeArrowheads="1"/>
          </p:cNvSpPr>
          <p:nvPr>
            <p:ph type="body" idx="1"/>
          </p:nvPr>
        </p:nvSpPr>
        <p:spPr/>
        <p:txBody>
          <a:bodyPr/>
          <a:lstStyle/>
          <a:p>
            <a:pPr eaLnBrk="1" hangingPunct="1">
              <a:buFont typeface="Wingdings" pitchFamily="2" charset="2"/>
              <a:buNone/>
            </a:pPr>
            <a:endParaRPr lang="en-GB" dirty="0" smtClean="0"/>
          </a:p>
          <a:p>
            <a:pPr eaLnBrk="1" hangingPunct="1">
              <a:buFont typeface="Wingdings" pitchFamily="2" charset="2"/>
              <a:buNone/>
            </a:pPr>
            <a:r>
              <a:rPr lang="en-GB" sz="4400" dirty="0" smtClean="0"/>
              <a:t>  ‘Why should I fully and honestly record all my  matter related time?’</a:t>
            </a:r>
            <a:r>
              <a:rPr lang="en-GB" dirty="0" smtClean="0"/>
              <a:t> </a:t>
            </a:r>
            <a:endParaRPr lang="en-US" dirty="0" smtClean="0"/>
          </a:p>
        </p:txBody>
      </p:sp>
    </p:spTree>
    <p:extLst>
      <p:ext uri="{BB962C8B-B14F-4D97-AF65-F5344CB8AC3E}">
        <p14:creationId xmlns:p14="http://schemas.microsoft.com/office/powerpoint/2010/main" val="82335686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09600" y="304800"/>
            <a:ext cx="7772400" cy="3987800"/>
          </a:xfrm>
        </p:spPr>
        <p:txBody>
          <a:bodyPr/>
          <a:lstStyle/>
          <a:p>
            <a:pPr algn="l" eaLnBrk="1" hangingPunct="1"/>
            <a:r>
              <a:rPr lang="en-GB" dirty="0" smtClean="0"/>
              <a:t>Do you know your matter related hours target?</a:t>
            </a:r>
            <a:br>
              <a:rPr lang="en-GB" dirty="0" smtClean="0"/>
            </a:br>
            <a:r>
              <a:rPr lang="en-GB" dirty="0" smtClean="0"/>
              <a:t/>
            </a:r>
            <a:br>
              <a:rPr lang="en-GB" dirty="0" smtClean="0"/>
            </a:br>
            <a:r>
              <a:rPr lang="en-GB" dirty="0" smtClean="0"/>
              <a:t>Are you on target?</a:t>
            </a:r>
            <a:endParaRPr lang="en-US" dirty="0" smtClean="0"/>
          </a:p>
        </p:txBody>
      </p:sp>
    </p:spTree>
    <p:extLst>
      <p:ext uri="{BB962C8B-B14F-4D97-AF65-F5344CB8AC3E}">
        <p14:creationId xmlns:p14="http://schemas.microsoft.com/office/powerpoint/2010/main" val="4078768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GB" smtClean="0"/>
              <a:t>Time</a:t>
            </a:r>
            <a:endParaRPr lang="en-US" smtClean="0"/>
          </a:p>
        </p:txBody>
      </p:sp>
      <p:sp>
        <p:nvSpPr>
          <p:cNvPr id="168963"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r>
              <a:rPr lang="en-GB" sz="4000" smtClean="0"/>
              <a:t>  How have you spent your time today?</a:t>
            </a:r>
            <a:endParaRPr lang="en-US" sz="4000" smtClean="0"/>
          </a:p>
        </p:txBody>
      </p:sp>
    </p:spTree>
    <p:extLst>
      <p:ext uri="{BB962C8B-B14F-4D97-AF65-F5344CB8AC3E}">
        <p14:creationId xmlns:p14="http://schemas.microsoft.com/office/powerpoint/2010/main" val="129599554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GB" smtClean="0"/>
              <a:t>Time</a:t>
            </a:r>
            <a:endParaRPr lang="en-US" smtClean="0"/>
          </a:p>
        </p:txBody>
      </p:sp>
      <p:sp>
        <p:nvSpPr>
          <p:cNvPr id="169987" name="Rectangle 3"/>
          <p:cNvSpPr>
            <a:spLocks noGrp="1" noChangeArrowheads="1"/>
          </p:cNvSpPr>
          <p:nvPr>
            <p:ph type="body" idx="1"/>
          </p:nvPr>
        </p:nvSpPr>
        <p:spPr/>
        <p:txBody>
          <a:bodyPr/>
          <a:lstStyle/>
          <a:p>
            <a:pPr eaLnBrk="1" hangingPunct="1">
              <a:buFont typeface="Wingdings" pitchFamily="2" charset="2"/>
              <a:buNone/>
            </a:pPr>
            <a:endParaRPr lang="en-GB" dirty="0" smtClean="0"/>
          </a:p>
          <a:p>
            <a:pPr eaLnBrk="1" hangingPunct="1">
              <a:buFont typeface="Wingdings" pitchFamily="2" charset="2"/>
              <a:buNone/>
            </a:pPr>
            <a:r>
              <a:rPr lang="en-GB" dirty="0" smtClean="0"/>
              <a:t>  </a:t>
            </a:r>
            <a:r>
              <a:rPr lang="en-GB" sz="4000" dirty="0" smtClean="0"/>
              <a:t>How much of that time have you recorded as matter related time?</a:t>
            </a:r>
            <a:endParaRPr lang="en-US" sz="4000" dirty="0" smtClean="0"/>
          </a:p>
        </p:txBody>
      </p:sp>
    </p:spTree>
    <p:extLst>
      <p:ext uri="{BB962C8B-B14F-4D97-AF65-F5344CB8AC3E}">
        <p14:creationId xmlns:p14="http://schemas.microsoft.com/office/powerpoint/2010/main" val="151270728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GB" smtClean="0"/>
              <a:t>Time </a:t>
            </a:r>
            <a:endParaRPr lang="en-US" smtClean="0"/>
          </a:p>
        </p:txBody>
      </p:sp>
      <p:sp>
        <p:nvSpPr>
          <p:cNvPr id="171011" name="Rectangle 3"/>
          <p:cNvSpPr>
            <a:spLocks noGrp="1" noChangeArrowheads="1"/>
          </p:cNvSpPr>
          <p:nvPr>
            <p:ph type="body" idx="1"/>
          </p:nvPr>
        </p:nvSpPr>
        <p:spPr/>
        <p:txBody>
          <a:bodyPr/>
          <a:lstStyle/>
          <a:p>
            <a:pPr eaLnBrk="1" hangingPunct="1">
              <a:lnSpc>
                <a:spcPct val="90000"/>
              </a:lnSpc>
              <a:buFont typeface="Wingdings" pitchFamily="2" charset="2"/>
              <a:buNone/>
            </a:pPr>
            <a:endParaRPr lang="en-GB" sz="2800" dirty="0" smtClean="0"/>
          </a:p>
          <a:p>
            <a:pPr eaLnBrk="1" hangingPunct="1">
              <a:lnSpc>
                <a:spcPct val="90000"/>
              </a:lnSpc>
              <a:buFont typeface="Wingdings" pitchFamily="2" charset="2"/>
              <a:buNone/>
            </a:pPr>
            <a:r>
              <a:rPr lang="en-GB" sz="4000" dirty="0" smtClean="0"/>
              <a:t>How much of your matter related </a:t>
            </a:r>
          </a:p>
          <a:p>
            <a:pPr eaLnBrk="1" hangingPunct="1">
              <a:lnSpc>
                <a:spcPct val="90000"/>
              </a:lnSpc>
              <a:buFont typeface="Wingdings" pitchFamily="2" charset="2"/>
              <a:buNone/>
            </a:pPr>
            <a:r>
              <a:rPr lang="en-GB" sz="4000" dirty="0" smtClean="0"/>
              <a:t>time today have you </a:t>
            </a:r>
            <a:r>
              <a:rPr lang="en-GB" sz="4000" b="1" dirty="0" smtClean="0"/>
              <a:t>not</a:t>
            </a:r>
            <a:r>
              <a:rPr lang="en-GB" sz="4000" dirty="0" smtClean="0"/>
              <a:t> </a:t>
            </a:r>
          </a:p>
          <a:p>
            <a:pPr eaLnBrk="1" hangingPunct="1">
              <a:lnSpc>
                <a:spcPct val="90000"/>
              </a:lnSpc>
              <a:buFont typeface="Wingdings" pitchFamily="2" charset="2"/>
              <a:buNone/>
            </a:pPr>
            <a:r>
              <a:rPr lang="en-GB" sz="4000" dirty="0" smtClean="0"/>
              <a:t>recorded?</a:t>
            </a:r>
          </a:p>
          <a:p>
            <a:pPr eaLnBrk="1" hangingPunct="1">
              <a:lnSpc>
                <a:spcPct val="90000"/>
              </a:lnSpc>
              <a:buFont typeface="Wingdings" pitchFamily="2" charset="2"/>
              <a:buNone/>
            </a:pPr>
            <a:endParaRPr lang="en-GB" sz="4000" dirty="0" smtClean="0"/>
          </a:p>
          <a:p>
            <a:pPr eaLnBrk="1" hangingPunct="1">
              <a:lnSpc>
                <a:spcPct val="90000"/>
              </a:lnSpc>
              <a:buFont typeface="Wingdings" pitchFamily="2" charset="2"/>
              <a:buNone/>
            </a:pPr>
            <a:r>
              <a:rPr lang="en-GB" sz="4000" dirty="0" smtClean="0"/>
              <a:t>Why not?</a:t>
            </a:r>
            <a:endParaRPr lang="en-US" sz="4000" dirty="0" smtClean="0"/>
          </a:p>
        </p:txBody>
      </p:sp>
    </p:spTree>
    <p:extLst>
      <p:ext uri="{BB962C8B-B14F-4D97-AF65-F5344CB8AC3E}">
        <p14:creationId xmlns:p14="http://schemas.microsoft.com/office/powerpoint/2010/main" val="247289143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09600" y="304800"/>
            <a:ext cx="7772400" cy="2547938"/>
          </a:xfrm>
        </p:spPr>
        <p:txBody>
          <a:bodyPr/>
          <a:lstStyle/>
          <a:p>
            <a:pPr eaLnBrk="1" hangingPunct="1"/>
            <a:r>
              <a:rPr lang="en-GB" dirty="0" smtClean="0"/>
              <a:t>What is ‘matter related time’?</a:t>
            </a:r>
            <a:endParaRPr lang="en-US" dirty="0" smtClean="0"/>
          </a:p>
        </p:txBody>
      </p:sp>
    </p:spTree>
    <p:extLst>
      <p:ext uri="{BB962C8B-B14F-4D97-AF65-F5344CB8AC3E}">
        <p14:creationId xmlns:p14="http://schemas.microsoft.com/office/powerpoint/2010/main" val="37504867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fontScale="90000"/>
          </a:bodyPr>
          <a:lstStyle/>
          <a:p>
            <a:pPr eaLnBrk="1" hangingPunct="1"/>
            <a:r>
              <a:rPr lang="en-GB" sz="4000" dirty="0" smtClean="0"/>
              <a:t>Why is matter related time not recorded?</a:t>
            </a:r>
            <a:endParaRPr lang="en-US" sz="4000" dirty="0" smtClean="0"/>
          </a:p>
        </p:txBody>
      </p:sp>
    </p:spTree>
    <p:extLst>
      <p:ext uri="{BB962C8B-B14F-4D97-AF65-F5344CB8AC3E}">
        <p14:creationId xmlns:p14="http://schemas.microsoft.com/office/powerpoint/2010/main" val="131612445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09600" y="304800"/>
            <a:ext cx="7772400" cy="3556000"/>
          </a:xfrm>
        </p:spPr>
        <p:txBody>
          <a:bodyPr/>
          <a:lstStyle/>
          <a:p>
            <a:pPr eaLnBrk="1" hangingPunct="1"/>
            <a:r>
              <a:rPr lang="en-GB" sz="4800" smtClean="0">
                <a:solidFill>
                  <a:srgbClr val="FF0000"/>
                </a:solidFill>
              </a:rPr>
              <a:t>I was told not to record time on the matter!</a:t>
            </a:r>
            <a:endParaRPr lang="en-US" sz="4800" smtClean="0">
              <a:solidFill>
                <a:srgbClr val="FF0000"/>
              </a:solidFill>
            </a:endParaRPr>
          </a:p>
        </p:txBody>
      </p:sp>
    </p:spTree>
    <p:extLst>
      <p:ext uri="{BB962C8B-B14F-4D97-AF65-F5344CB8AC3E}">
        <p14:creationId xmlns:p14="http://schemas.microsoft.com/office/powerpoint/2010/main" val="202084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42394"/>
          </a:xfrm>
        </p:spPr>
        <p:txBody>
          <a:bodyPr>
            <a:normAutofit/>
          </a:bodyPr>
          <a:lstStyle/>
          <a:p>
            <a:pPr algn="l"/>
            <a:r>
              <a:rPr lang="en-GB" sz="3600" dirty="0" smtClean="0">
                <a:solidFill>
                  <a:srgbClr val="0000FF"/>
                </a:solidFill>
              </a:rPr>
              <a:t>3. Using financial measurement to manage financial stability</a:t>
            </a:r>
            <a:br>
              <a:rPr lang="en-GB" sz="3600" dirty="0" smtClean="0">
                <a:solidFill>
                  <a:srgbClr val="0000FF"/>
                </a:solidFill>
              </a:rPr>
            </a:br>
            <a:r>
              <a:rPr lang="en-GB" sz="3600" dirty="0">
                <a:solidFill>
                  <a:srgbClr val="0000FF"/>
                </a:solidFill>
              </a:rPr>
              <a:t/>
            </a:r>
            <a:br>
              <a:rPr lang="en-GB" sz="3600" dirty="0">
                <a:solidFill>
                  <a:srgbClr val="0000FF"/>
                </a:solidFill>
              </a:rPr>
            </a:br>
            <a:r>
              <a:rPr lang="en-GB" sz="3600" dirty="0" smtClean="0">
                <a:solidFill>
                  <a:srgbClr val="0000FF"/>
                </a:solidFill>
              </a:rPr>
              <a:t>Measure what matters</a:t>
            </a:r>
            <a:endParaRPr lang="en-GB" sz="3600" dirty="0">
              <a:solidFill>
                <a:srgbClr val="0000FF"/>
              </a:solidFill>
            </a:endParaRPr>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30600928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endParaRPr lang="en-US" smtClean="0"/>
          </a:p>
        </p:txBody>
      </p:sp>
      <p:sp>
        <p:nvSpPr>
          <p:cNvPr id="175107" name="Rectangle 3"/>
          <p:cNvSpPr>
            <a:spLocks noGrp="1" noChangeArrowheads="1"/>
          </p:cNvSpPr>
          <p:nvPr>
            <p:ph type="body" idx="1"/>
          </p:nvPr>
        </p:nvSpPr>
        <p:spPr/>
        <p:txBody>
          <a:bodyPr/>
          <a:lstStyle/>
          <a:p>
            <a:pPr eaLnBrk="1" hangingPunct="1">
              <a:buFont typeface="Wingdings" pitchFamily="2" charset="2"/>
              <a:buNone/>
            </a:pPr>
            <a:endParaRPr lang="en-GB" smtClean="0">
              <a:solidFill>
                <a:schemeClr val="tx2"/>
              </a:solidFill>
            </a:endParaRPr>
          </a:p>
          <a:p>
            <a:pPr eaLnBrk="1" hangingPunct="1">
              <a:buFont typeface="Wingdings" pitchFamily="2" charset="2"/>
              <a:buNone/>
            </a:pPr>
            <a:r>
              <a:rPr lang="en-GB" sz="4000" smtClean="0">
                <a:solidFill>
                  <a:schemeClr val="tx2"/>
                </a:solidFill>
              </a:rPr>
              <a:t>‘Because I am not worth it!’</a:t>
            </a:r>
            <a:r>
              <a:rPr lang="en-GB" smtClean="0"/>
              <a:t> </a:t>
            </a:r>
            <a:endParaRPr lang="en-US" smtClean="0"/>
          </a:p>
        </p:txBody>
      </p:sp>
    </p:spTree>
    <p:extLst>
      <p:ext uri="{BB962C8B-B14F-4D97-AF65-F5344CB8AC3E}">
        <p14:creationId xmlns:p14="http://schemas.microsoft.com/office/powerpoint/2010/main" val="98644278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endParaRPr lang="en-US" smtClean="0"/>
          </a:p>
        </p:txBody>
      </p:sp>
      <p:sp>
        <p:nvSpPr>
          <p:cNvPr id="176131"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r>
              <a:rPr lang="en-GB" sz="4000" smtClean="0">
                <a:solidFill>
                  <a:schemeClr val="tx2"/>
                </a:solidFill>
              </a:rPr>
              <a:t>  ‘The job will not justify all my time!’</a:t>
            </a:r>
            <a:endParaRPr lang="en-US" sz="4000" smtClean="0">
              <a:solidFill>
                <a:schemeClr val="tx2"/>
              </a:solidFill>
            </a:endParaRPr>
          </a:p>
        </p:txBody>
      </p:sp>
    </p:spTree>
    <p:extLst>
      <p:ext uri="{BB962C8B-B14F-4D97-AF65-F5344CB8AC3E}">
        <p14:creationId xmlns:p14="http://schemas.microsoft.com/office/powerpoint/2010/main" val="221135575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endParaRPr lang="en-US" smtClean="0"/>
          </a:p>
        </p:txBody>
      </p:sp>
      <p:sp>
        <p:nvSpPr>
          <p:cNvPr id="177155"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r>
              <a:rPr lang="en-GB" sz="4000" smtClean="0">
                <a:solidFill>
                  <a:schemeClr val="tx2"/>
                </a:solidFill>
              </a:rPr>
              <a:t>  ‘I cannot be seen to have big write – offs’</a:t>
            </a:r>
            <a:endParaRPr lang="en-US" sz="4000" smtClean="0">
              <a:solidFill>
                <a:schemeClr val="tx2"/>
              </a:solidFill>
            </a:endParaRPr>
          </a:p>
        </p:txBody>
      </p:sp>
    </p:spTree>
    <p:extLst>
      <p:ext uri="{BB962C8B-B14F-4D97-AF65-F5344CB8AC3E}">
        <p14:creationId xmlns:p14="http://schemas.microsoft.com/office/powerpoint/2010/main" val="92850090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09600" y="304800"/>
            <a:ext cx="7772400" cy="3195638"/>
          </a:xfrm>
        </p:spPr>
        <p:txBody>
          <a:bodyPr/>
          <a:lstStyle/>
          <a:p>
            <a:pPr eaLnBrk="1" hangingPunct="1"/>
            <a:r>
              <a:rPr lang="en-GB" sz="4800" smtClean="0"/>
              <a:t>I don’t have enough time to record!</a:t>
            </a:r>
            <a:endParaRPr lang="en-US" sz="4800" smtClean="0"/>
          </a:p>
        </p:txBody>
      </p:sp>
    </p:spTree>
    <p:extLst>
      <p:ext uri="{BB962C8B-B14F-4D97-AF65-F5344CB8AC3E}">
        <p14:creationId xmlns:p14="http://schemas.microsoft.com/office/powerpoint/2010/main" val="206234440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endParaRPr lang="en-US" smtClean="0"/>
          </a:p>
        </p:txBody>
      </p:sp>
      <p:sp>
        <p:nvSpPr>
          <p:cNvPr id="179203" name="Rectangle 3"/>
          <p:cNvSpPr>
            <a:spLocks noGrp="1" noChangeArrowheads="1"/>
          </p:cNvSpPr>
          <p:nvPr>
            <p:ph type="body" idx="1"/>
          </p:nvPr>
        </p:nvSpPr>
        <p:spPr/>
        <p:txBody>
          <a:bodyPr/>
          <a:lstStyle/>
          <a:p>
            <a:pPr eaLnBrk="1" hangingPunct="1"/>
            <a:endParaRPr lang="en-GB" smtClean="0">
              <a:latin typeface="Arial" pitchFamily="34" charset="0"/>
            </a:endParaRPr>
          </a:p>
          <a:p>
            <a:pPr eaLnBrk="1" hangingPunct="1">
              <a:buFont typeface="Wingdings" pitchFamily="2" charset="2"/>
              <a:buNone/>
            </a:pPr>
            <a:r>
              <a:rPr lang="en-GB" sz="4400" smtClean="0">
                <a:solidFill>
                  <a:schemeClr val="tx2"/>
                </a:solidFill>
                <a:latin typeface="Arial" pitchFamily="34" charset="0"/>
              </a:rPr>
              <a:t>I don’t have enough time to </a:t>
            </a:r>
          </a:p>
          <a:p>
            <a:pPr eaLnBrk="1" hangingPunct="1">
              <a:buFont typeface="Wingdings" pitchFamily="2" charset="2"/>
              <a:buNone/>
            </a:pPr>
            <a:r>
              <a:rPr lang="en-GB" sz="4400" smtClean="0">
                <a:solidFill>
                  <a:schemeClr val="tx2"/>
                </a:solidFill>
                <a:latin typeface="Arial" pitchFamily="34" charset="0"/>
              </a:rPr>
              <a:t>time record!</a:t>
            </a:r>
          </a:p>
        </p:txBody>
      </p:sp>
    </p:spTree>
    <p:extLst>
      <p:ext uri="{BB962C8B-B14F-4D97-AF65-F5344CB8AC3E}">
        <p14:creationId xmlns:p14="http://schemas.microsoft.com/office/powerpoint/2010/main" val="190948395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09600" y="304800"/>
            <a:ext cx="7772400" cy="3124200"/>
          </a:xfrm>
        </p:spPr>
        <p:txBody>
          <a:bodyPr/>
          <a:lstStyle/>
          <a:p>
            <a:pPr eaLnBrk="1" hangingPunct="1"/>
            <a:r>
              <a:rPr lang="en-GB" smtClean="0"/>
              <a:t>I can’t remember what I did during the day!</a:t>
            </a:r>
            <a:endParaRPr lang="en-US" smtClean="0"/>
          </a:p>
        </p:txBody>
      </p:sp>
    </p:spTree>
    <p:extLst>
      <p:ext uri="{BB962C8B-B14F-4D97-AF65-F5344CB8AC3E}">
        <p14:creationId xmlns:p14="http://schemas.microsoft.com/office/powerpoint/2010/main" val="16173272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endParaRPr lang="en-US" smtClean="0"/>
          </a:p>
        </p:txBody>
      </p:sp>
      <p:sp>
        <p:nvSpPr>
          <p:cNvPr id="181251"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r>
              <a:rPr lang="en-GB" sz="4000" smtClean="0">
                <a:solidFill>
                  <a:schemeClr val="tx2"/>
                </a:solidFill>
                <a:latin typeface="Arial" pitchFamily="34" charset="0"/>
              </a:rPr>
              <a:t>Time is not relevant to our part of </a:t>
            </a:r>
          </a:p>
          <a:p>
            <a:pPr eaLnBrk="1" hangingPunct="1">
              <a:buFont typeface="Wingdings" pitchFamily="2" charset="2"/>
              <a:buNone/>
            </a:pPr>
            <a:r>
              <a:rPr lang="en-GB" sz="4000" smtClean="0">
                <a:solidFill>
                  <a:schemeClr val="tx2"/>
                </a:solidFill>
                <a:latin typeface="Arial" pitchFamily="34" charset="0"/>
              </a:rPr>
              <a:t>the firm’s business</a:t>
            </a:r>
          </a:p>
        </p:txBody>
      </p:sp>
    </p:spTree>
    <p:extLst>
      <p:ext uri="{BB962C8B-B14F-4D97-AF65-F5344CB8AC3E}">
        <p14:creationId xmlns:p14="http://schemas.microsoft.com/office/powerpoint/2010/main" val="344343444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endParaRPr lang="en-US" smtClean="0"/>
          </a:p>
        </p:txBody>
      </p:sp>
      <p:sp>
        <p:nvSpPr>
          <p:cNvPr id="182275" name="Rectangle 3"/>
          <p:cNvSpPr>
            <a:spLocks noGrp="1" noChangeArrowheads="1"/>
          </p:cNvSpPr>
          <p:nvPr>
            <p:ph type="body" idx="1"/>
          </p:nvPr>
        </p:nvSpPr>
        <p:spPr/>
        <p:txBody>
          <a:bodyPr/>
          <a:lstStyle/>
          <a:p>
            <a:pPr eaLnBrk="1" hangingPunct="1">
              <a:buFont typeface="Wingdings" pitchFamily="2" charset="2"/>
              <a:buNone/>
            </a:pPr>
            <a:r>
              <a:rPr lang="en-GB" sz="4000" dirty="0" smtClean="0">
                <a:latin typeface="Arial" pitchFamily="34" charset="0"/>
              </a:rPr>
              <a:t>Recording matter related time is </a:t>
            </a:r>
          </a:p>
          <a:p>
            <a:pPr eaLnBrk="1" hangingPunct="1">
              <a:buFont typeface="Wingdings" pitchFamily="2" charset="2"/>
              <a:buNone/>
            </a:pPr>
            <a:r>
              <a:rPr lang="en-GB" sz="4000" dirty="0" smtClean="0">
                <a:latin typeface="Arial" pitchFamily="34" charset="0"/>
              </a:rPr>
              <a:t>relevant to </a:t>
            </a:r>
            <a:r>
              <a:rPr lang="en-GB" sz="4000" b="1" dirty="0" smtClean="0">
                <a:latin typeface="Arial" pitchFamily="34" charset="0"/>
              </a:rPr>
              <a:t>EVERY</a:t>
            </a:r>
            <a:r>
              <a:rPr lang="en-GB" sz="4000" dirty="0" smtClean="0">
                <a:latin typeface="Arial" pitchFamily="34" charset="0"/>
              </a:rPr>
              <a:t> part of a </a:t>
            </a:r>
          </a:p>
          <a:p>
            <a:pPr eaLnBrk="1" hangingPunct="1">
              <a:buFont typeface="Wingdings" pitchFamily="2" charset="2"/>
              <a:buNone/>
            </a:pPr>
            <a:r>
              <a:rPr lang="en-GB" sz="4000" dirty="0" smtClean="0">
                <a:latin typeface="Arial" pitchFamily="34" charset="0"/>
              </a:rPr>
              <a:t>firm’s business</a:t>
            </a:r>
          </a:p>
        </p:txBody>
      </p:sp>
    </p:spTree>
    <p:extLst>
      <p:ext uri="{BB962C8B-B14F-4D97-AF65-F5344CB8AC3E}">
        <p14:creationId xmlns:p14="http://schemas.microsoft.com/office/powerpoint/2010/main" val="223909914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endParaRPr lang="en-US" smtClean="0"/>
          </a:p>
        </p:txBody>
      </p:sp>
      <p:sp>
        <p:nvSpPr>
          <p:cNvPr id="183299" name="Rectangle 3"/>
          <p:cNvSpPr>
            <a:spLocks noGrp="1" noChangeArrowheads="1"/>
          </p:cNvSpPr>
          <p:nvPr>
            <p:ph type="body" idx="1"/>
          </p:nvPr>
        </p:nvSpPr>
        <p:spPr/>
        <p:txBody>
          <a:bodyPr/>
          <a:lstStyle/>
          <a:p>
            <a:pPr eaLnBrk="1" hangingPunct="1">
              <a:buFont typeface="Wingdings" pitchFamily="2" charset="2"/>
              <a:buNone/>
            </a:pPr>
            <a:endParaRPr lang="en-GB" dirty="0" smtClean="0"/>
          </a:p>
          <a:p>
            <a:pPr eaLnBrk="1" hangingPunct="1">
              <a:buFont typeface="Wingdings" pitchFamily="2" charset="2"/>
              <a:buNone/>
            </a:pPr>
            <a:r>
              <a:rPr lang="en-GB" sz="4400" dirty="0" smtClean="0"/>
              <a:t>Why is recording matter related </a:t>
            </a:r>
          </a:p>
          <a:p>
            <a:pPr eaLnBrk="1" hangingPunct="1">
              <a:buFont typeface="Wingdings" pitchFamily="2" charset="2"/>
              <a:buNone/>
            </a:pPr>
            <a:r>
              <a:rPr lang="en-GB" sz="4400" dirty="0" smtClean="0"/>
              <a:t>time so important?</a:t>
            </a:r>
            <a:endParaRPr lang="en-US" sz="4400" dirty="0" smtClean="0"/>
          </a:p>
        </p:txBody>
      </p:sp>
    </p:spTree>
    <p:extLst>
      <p:ext uri="{BB962C8B-B14F-4D97-AF65-F5344CB8AC3E}">
        <p14:creationId xmlns:p14="http://schemas.microsoft.com/office/powerpoint/2010/main" val="149905080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09600" y="304800"/>
            <a:ext cx="7772400" cy="2908300"/>
          </a:xfrm>
        </p:spPr>
        <p:txBody>
          <a:bodyPr/>
          <a:lstStyle/>
          <a:p>
            <a:pPr algn="ctr" eaLnBrk="1" hangingPunct="1"/>
            <a:r>
              <a:rPr lang="en-GB" sz="5400" smtClean="0"/>
              <a:t>Time is an important  </a:t>
            </a:r>
            <a:r>
              <a:rPr lang="en-GB" sz="5400" smtClean="0">
                <a:solidFill>
                  <a:srgbClr val="FF0000"/>
                </a:solidFill>
              </a:rPr>
              <a:t>management tool</a:t>
            </a:r>
            <a:endParaRPr lang="en-US" sz="5400" smtClean="0">
              <a:solidFill>
                <a:srgbClr val="FF0000"/>
              </a:solidFill>
            </a:endParaRPr>
          </a:p>
        </p:txBody>
      </p:sp>
    </p:spTree>
    <p:extLst>
      <p:ext uri="{BB962C8B-B14F-4D97-AF65-F5344CB8AC3E}">
        <p14:creationId xmlns:p14="http://schemas.microsoft.com/office/powerpoint/2010/main" val="221512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50306"/>
          </a:xfrm>
        </p:spPr>
        <p:txBody>
          <a:bodyPr/>
          <a:lstStyle/>
          <a:p>
            <a:pPr algn="l"/>
            <a:r>
              <a:rPr lang="en-GB" dirty="0" smtClean="0">
                <a:solidFill>
                  <a:srgbClr val="0000FF"/>
                </a:solidFill>
              </a:rPr>
              <a:t>Measure what matters</a:t>
            </a:r>
            <a:endParaRPr lang="en-GB" dirty="0">
              <a:solidFill>
                <a:srgbClr val="0000FF"/>
              </a:solidFill>
            </a:endParaRPr>
          </a:p>
        </p:txBody>
      </p:sp>
      <p:sp>
        <p:nvSpPr>
          <p:cNvPr id="3" name="Content Placeholder 2"/>
          <p:cNvSpPr>
            <a:spLocks noGrp="1"/>
          </p:cNvSpPr>
          <p:nvPr>
            <p:ph idx="1"/>
          </p:nvPr>
        </p:nvSpPr>
        <p:spPr>
          <a:xfrm>
            <a:off x="457200" y="6021288"/>
            <a:ext cx="8229600" cy="104875"/>
          </a:xfrm>
        </p:spPr>
        <p:txBody>
          <a:bodyPr>
            <a:normAutofit fontScale="25000" lnSpcReduction="20000"/>
          </a:bodyPr>
          <a:lstStyle/>
          <a:p>
            <a:endParaRPr lang="en-GB" dirty="0"/>
          </a:p>
        </p:txBody>
      </p:sp>
    </p:spTree>
    <p:extLst>
      <p:ext uri="{BB962C8B-B14F-4D97-AF65-F5344CB8AC3E}">
        <p14:creationId xmlns:p14="http://schemas.microsoft.com/office/powerpoint/2010/main" val="82208470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09600" y="304800"/>
            <a:ext cx="7772400" cy="3124200"/>
          </a:xfrm>
        </p:spPr>
        <p:txBody>
          <a:bodyPr/>
          <a:lstStyle/>
          <a:p>
            <a:pPr algn="ctr" eaLnBrk="1" hangingPunct="1"/>
            <a:r>
              <a:rPr lang="en-GB" sz="4800" smtClean="0"/>
              <a:t>Time is about a firm’s </a:t>
            </a:r>
            <a:br>
              <a:rPr lang="en-GB" sz="4800" smtClean="0"/>
            </a:br>
            <a:r>
              <a:rPr lang="en-GB" sz="4800" smtClean="0"/>
              <a:t> </a:t>
            </a:r>
            <a:r>
              <a:rPr lang="en-GB" sz="4800" smtClean="0">
                <a:solidFill>
                  <a:srgbClr val="FF0000"/>
                </a:solidFill>
              </a:rPr>
              <a:t>financial health</a:t>
            </a:r>
            <a:r>
              <a:rPr lang="en-GB" smtClean="0"/>
              <a:t> </a:t>
            </a:r>
            <a:endParaRPr lang="en-US" smtClean="0"/>
          </a:p>
        </p:txBody>
      </p:sp>
    </p:spTree>
    <p:extLst>
      <p:ext uri="{BB962C8B-B14F-4D97-AF65-F5344CB8AC3E}">
        <p14:creationId xmlns:p14="http://schemas.microsoft.com/office/powerpoint/2010/main" val="11272570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GB" smtClean="0"/>
              <a:t>1. How to estimate a fee? </a:t>
            </a:r>
            <a:endParaRPr lang="en-US" smtClean="0"/>
          </a:p>
        </p:txBody>
      </p:sp>
      <p:sp>
        <p:nvSpPr>
          <p:cNvPr id="186371" name="Rectangle 3"/>
          <p:cNvSpPr>
            <a:spLocks noGrp="1" noChangeArrowheads="1"/>
          </p:cNvSpPr>
          <p:nvPr>
            <p:ph type="body" idx="1"/>
          </p:nvPr>
        </p:nvSpPr>
        <p:spPr/>
        <p:txBody>
          <a:bodyPr/>
          <a:lstStyle/>
          <a:p>
            <a:pPr eaLnBrk="1" hangingPunct="1"/>
            <a:endParaRPr lang="en-GB" smtClean="0"/>
          </a:p>
          <a:p>
            <a:pPr eaLnBrk="1" hangingPunct="1">
              <a:buFont typeface="Wingdings" pitchFamily="2" charset="2"/>
              <a:buNone/>
            </a:pPr>
            <a:r>
              <a:rPr lang="en-GB" sz="4000" smtClean="0"/>
              <a:t>‘How much will this cost me?’</a:t>
            </a:r>
            <a:endParaRPr lang="en-US" sz="4000" smtClean="0"/>
          </a:p>
        </p:txBody>
      </p:sp>
    </p:spTree>
    <p:extLst>
      <p:ext uri="{BB962C8B-B14F-4D97-AF65-F5344CB8AC3E}">
        <p14:creationId xmlns:p14="http://schemas.microsoft.com/office/powerpoint/2010/main" val="57522462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09600" y="304800"/>
            <a:ext cx="7772400" cy="3629025"/>
          </a:xfrm>
        </p:spPr>
        <p:txBody>
          <a:bodyPr/>
          <a:lstStyle/>
          <a:p>
            <a:pPr eaLnBrk="1" hangingPunct="1"/>
            <a:r>
              <a:rPr lang="en-GB" smtClean="0"/>
              <a:t>Time is </a:t>
            </a:r>
            <a:r>
              <a:rPr lang="en-GB" smtClean="0">
                <a:solidFill>
                  <a:srgbClr val="FF0000"/>
                </a:solidFill>
              </a:rPr>
              <a:t>just one factor</a:t>
            </a:r>
            <a:r>
              <a:rPr lang="en-GB" smtClean="0"/>
              <a:t> to be taken into account in arriving at the right price for the job</a:t>
            </a:r>
            <a:endParaRPr lang="en-US" smtClean="0"/>
          </a:p>
        </p:txBody>
      </p:sp>
    </p:spTree>
    <p:extLst>
      <p:ext uri="{BB962C8B-B14F-4D97-AF65-F5344CB8AC3E}">
        <p14:creationId xmlns:p14="http://schemas.microsoft.com/office/powerpoint/2010/main" val="38429015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09600" y="304800"/>
            <a:ext cx="7772400" cy="4492625"/>
          </a:xfrm>
        </p:spPr>
        <p:txBody>
          <a:bodyPr/>
          <a:lstStyle/>
          <a:p>
            <a:pPr eaLnBrk="1" hangingPunct="1"/>
            <a:r>
              <a:rPr lang="en-GB" sz="4000" smtClean="0"/>
              <a:t>If you under record time you are pre-judging the decision as to what is the right price for the job.</a:t>
            </a:r>
            <a:br>
              <a:rPr lang="en-GB" sz="4000" smtClean="0"/>
            </a:br>
            <a:r>
              <a:rPr lang="en-GB" sz="4000" smtClean="0"/>
              <a:t/>
            </a:r>
            <a:br>
              <a:rPr lang="en-GB" sz="4000" smtClean="0"/>
            </a:br>
            <a:r>
              <a:rPr lang="en-GB" sz="4000" smtClean="0">
                <a:solidFill>
                  <a:srgbClr val="FF0000"/>
                </a:solidFill>
              </a:rPr>
              <a:t>Whose decision?</a:t>
            </a:r>
            <a:endParaRPr lang="en-US" sz="4000" smtClean="0">
              <a:solidFill>
                <a:srgbClr val="FF0000"/>
              </a:solidFill>
            </a:endParaRPr>
          </a:p>
        </p:txBody>
      </p:sp>
    </p:spTree>
    <p:extLst>
      <p:ext uri="{BB962C8B-B14F-4D97-AF65-F5344CB8AC3E}">
        <p14:creationId xmlns:p14="http://schemas.microsoft.com/office/powerpoint/2010/main" val="25271133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09600" y="304800"/>
            <a:ext cx="7772400" cy="4708525"/>
          </a:xfrm>
        </p:spPr>
        <p:txBody>
          <a:bodyPr/>
          <a:lstStyle/>
          <a:p>
            <a:pPr eaLnBrk="1" hangingPunct="1"/>
            <a:r>
              <a:rPr lang="en-GB" sz="3600" smtClean="0"/>
              <a:t>If you consistently under record time on your work it will not be possible to </a:t>
            </a:r>
            <a:r>
              <a:rPr lang="en-GB" sz="3600" smtClean="0">
                <a:solidFill>
                  <a:srgbClr val="FF0000"/>
                </a:solidFill>
              </a:rPr>
              <a:t>safely </a:t>
            </a:r>
            <a:r>
              <a:rPr lang="en-GB" sz="3600" smtClean="0"/>
              <a:t>quote a price for a job in the future because you will not know how much that job will cost you to do</a:t>
            </a:r>
            <a:r>
              <a:rPr lang="en-GB" smtClean="0"/>
              <a:t> </a:t>
            </a:r>
            <a:endParaRPr lang="en-US" smtClean="0"/>
          </a:p>
        </p:txBody>
      </p:sp>
    </p:spTree>
    <p:extLst>
      <p:ext uri="{BB962C8B-B14F-4D97-AF65-F5344CB8AC3E}">
        <p14:creationId xmlns:p14="http://schemas.microsoft.com/office/powerpoint/2010/main" val="161129902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GB" smtClean="0"/>
              <a:t>2. Are we working profitably?</a:t>
            </a:r>
            <a:endParaRPr lang="en-US" smtClean="0"/>
          </a:p>
        </p:txBody>
      </p:sp>
      <p:sp>
        <p:nvSpPr>
          <p:cNvPr id="190467" name="Rectangle 3"/>
          <p:cNvSpPr>
            <a:spLocks noGrp="1" noChangeArrowheads="1"/>
          </p:cNvSpPr>
          <p:nvPr>
            <p:ph type="body" idx="1"/>
          </p:nvPr>
        </p:nvSpPr>
        <p:spPr>
          <a:xfrm>
            <a:off x="1182688" y="2017713"/>
            <a:ext cx="7772400" cy="3179762"/>
          </a:xfrm>
        </p:spPr>
        <p:txBody>
          <a:bodyPr/>
          <a:lstStyle/>
          <a:p>
            <a:pPr eaLnBrk="1" hangingPunct="1">
              <a:lnSpc>
                <a:spcPct val="90000"/>
              </a:lnSpc>
              <a:buFont typeface="Wingdings" pitchFamily="2" charset="2"/>
              <a:buNone/>
            </a:pPr>
            <a:endParaRPr lang="en-GB" smtClean="0"/>
          </a:p>
          <a:p>
            <a:pPr eaLnBrk="1" hangingPunct="1">
              <a:lnSpc>
                <a:spcPct val="90000"/>
              </a:lnSpc>
              <a:buFont typeface="Wingdings" pitchFamily="2" charset="2"/>
              <a:buNone/>
            </a:pPr>
            <a:r>
              <a:rPr lang="en-GB" sz="3600" smtClean="0"/>
              <a:t>How do we know we are </a:t>
            </a:r>
          </a:p>
          <a:p>
            <a:pPr eaLnBrk="1" hangingPunct="1">
              <a:lnSpc>
                <a:spcPct val="90000"/>
              </a:lnSpc>
              <a:buFont typeface="Wingdings" pitchFamily="2" charset="2"/>
              <a:buNone/>
            </a:pPr>
            <a:r>
              <a:rPr lang="en-GB" sz="3600" smtClean="0"/>
              <a:t>profitable if we do not know </a:t>
            </a:r>
          </a:p>
          <a:p>
            <a:pPr eaLnBrk="1" hangingPunct="1">
              <a:lnSpc>
                <a:spcPct val="90000"/>
              </a:lnSpc>
              <a:buFont typeface="Wingdings" pitchFamily="2" charset="2"/>
              <a:buNone/>
            </a:pPr>
            <a:r>
              <a:rPr lang="en-GB" sz="3600" smtClean="0"/>
              <a:t>how much our work is </a:t>
            </a:r>
          </a:p>
          <a:p>
            <a:pPr eaLnBrk="1" hangingPunct="1">
              <a:lnSpc>
                <a:spcPct val="90000"/>
              </a:lnSpc>
              <a:buFont typeface="Wingdings" pitchFamily="2" charset="2"/>
              <a:buNone/>
            </a:pPr>
            <a:r>
              <a:rPr lang="en-GB" sz="3600" smtClean="0"/>
              <a:t>costing the firm to do? </a:t>
            </a:r>
            <a:endParaRPr lang="en-US" sz="3600" smtClean="0"/>
          </a:p>
        </p:txBody>
      </p:sp>
    </p:spTree>
    <p:extLst>
      <p:ext uri="{BB962C8B-B14F-4D97-AF65-F5344CB8AC3E}">
        <p14:creationId xmlns:p14="http://schemas.microsoft.com/office/powerpoint/2010/main" val="72722724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GB" smtClean="0"/>
              <a:t>3. How to budget for revenue?</a:t>
            </a:r>
            <a:endParaRPr lang="en-US" smtClean="0"/>
          </a:p>
        </p:txBody>
      </p:sp>
      <p:sp>
        <p:nvSpPr>
          <p:cNvPr id="191491" name="Rectangle 3"/>
          <p:cNvSpPr>
            <a:spLocks noGrp="1" noChangeArrowheads="1"/>
          </p:cNvSpPr>
          <p:nvPr>
            <p:ph type="body" idx="1"/>
          </p:nvPr>
        </p:nvSpPr>
        <p:spPr/>
        <p:txBody>
          <a:bodyPr/>
          <a:lstStyle/>
          <a:p>
            <a:pPr eaLnBrk="1" hangingPunct="1">
              <a:buFont typeface="Wingdings" pitchFamily="2" charset="2"/>
              <a:buNone/>
            </a:pPr>
            <a:r>
              <a:rPr lang="en-GB" smtClean="0"/>
              <a:t>Number of fee earners</a:t>
            </a:r>
          </a:p>
          <a:p>
            <a:pPr eaLnBrk="1" hangingPunct="1">
              <a:buFont typeface="Wingdings" pitchFamily="2" charset="2"/>
              <a:buNone/>
            </a:pPr>
            <a:r>
              <a:rPr lang="en-GB" smtClean="0"/>
              <a:t>X</a:t>
            </a:r>
          </a:p>
          <a:p>
            <a:pPr eaLnBrk="1" hangingPunct="1">
              <a:buFont typeface="Wingdings" pitchFamily="2" charset="2"/>
              <a:buNone/>
            </a:pPr>
            <a:r>
              <a:rPr lang="en-GB" smtClean="0"/>
              <a:t>Their </a:t>
            </a:r>
            <a:r>
              <a:rPr lang="en-GB" smtClean="0">
                <a:solidFill>
                  <a:srgbClr val="FF0000"/>
                </a:solidFill>
              </a:rPr>
              <a:t>agreed</a:t>
            </a:r>
            <a:r>
              <a:rPr lang="en-GB" smtClean="0"/>
              <a:t> target chargeable hours</a:t>
            </a:r>
          </a:p>
          <a:p>
            <a:pPr eaLnBrk="1" hangingPunct="1">
              <a:buFont typeface="Wingdings" pitchFamily="2" charset="2"/>
              <a:buNone/>
            </a:pPr>
            <a:r>
              <a:rPr lang="en-GB" smtClean="0"/>
              <a:t>X</a:t>
            </a:r>
          </a:p>
          <a:p>
            <a:pPr eaLnBrk="1" hangingPunct="1">
              <a:buFont typeface="Wingdings" pitchFamily="2" charset="2"/>
              <a:buNone/>
            </a:pPr>
            <a:r>
              <a:rPr lang="en-GB" smtClean="0"/>
              <a:t>Their hourly rates </a:t>
            </a:r>
            <a:endParaRPr lang="en-US" smtClean="0"/>
          </a:p>
        </p:txBody>
      </p:sp>
    </p:spTree>
    <p:extLst>
      <p:ext uri="{BB962C8B-B14F-4D97-AF65-F5344CB8AC3E}">
        <p14:creationId xmlns:p14="http://schemas.microsoft.com/office/powerpoint/2010/main" val="214466928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GB" smtClean="0"/>
              <a:t>4. Are we ‘on budget’? </a:t>
            </a:r>
          </a:p>
        </p:txBody>
      </p:sp>
      <p:sp>
        <p:nvSpPr>
          <p:cNvPr id="192515" name="Rectangle 3"/>
          <p:cNvSpPr>
            <a:spLocks noGrp="1" noChangeArrowheads="1"/>
          </p:cNvSpPr>
          <p:nvPr>
            <p:ph type="body" idx="1"/>
          </p:nvPr>
        </p:nvSpPr>
        <p:spPr/>
        <p:txBody>
          <a:bodyPr/>
          <a:lstStyle/>
          <a:p>
            <a:pPr eaLnBrk="1" hangingPunct="1">
              <a:buFont typeface="Wingdings" pitchFamily="2" charset="2"/>
              <a:buNone/>
            </a:pPr>
            <a:endParaRPr lang="en-GB" dirty="0" smtClean="0"/>
          </a:p>
          <a:p>
            <a:pPr eaLnBrk="1" hangingPunct="1">
              <a:buFont typeface="Wingdings" pitchFamily="2" charset="2"/>
              <a:buNone/>
            </a:pPr>
            <a:r>
              <a:rPr lang="en-GB" sz="4000" dirty="0" smtClean="0">
                <a:latin typeface="Arial" pitchFamily="34" charset="0"/>
              </a:rPr>
              <a:t>Fully recording matter related time </a:t>
            </a:r>
          </a:p>
          <a:p>
            <a:pPr eaLnBrk="1" hangingPunct="1">
              <a:buFont typeface="Wingdings" pitchFamily="2" charset="2"/>
              <a:buNone/>
            </a:pPr>
            <a:r>
              <a:rPr lang="en-GB" sz="4000" dirty="0" smtClean="0">
                <a:latin typeface="Arial" pitchFamily="34" charset="0"/>
              </a:rPr>
              <a:t>enables us to compare </a:t>
            </a:r>
          </a:p>
          <a:p>
            <a:pPr eaLnBrk="1" hangingPunct="1">
              <a:buFont typeface="Wingdings" pitchFamily="2" charset="2"/>
              <a:buNone/>
            </a:pPr>
            <a:r>
              <a:rPr lang="en-GB" sz="4000" dirty="0" smtClean="0">
                <a:latin typeface="Arial" pitchFamily="34" charset="0"/>
              </a:rPr>
              <a:t>performance with budget</a:t>
            </a:r>
          </a:p>
        </p:txBody>
      </p:sp>
    </p:spTree>
    <p:extLst>
      <p:ext uri="{BB962C8B-B14F-4D97-AF65-F5344CB8AC3E}">
        <p14:creationId xmlns:p14="http://schemas.microsoft.com/office/powerpoint/2010/main" val="97762669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09600" y="188913"/>
            <a:ext cx="7772400" cy="4824412"/>
          </a:xfrm>
        </p:spPr>
        <p:txBody>
          <a:bodyPr/>
          <a:lstStyle/>
          <a:p>
            <a:pPr eaLnBrk="1" hangingPunct="1"/>
            <a:r>
              <a:rPr lang="en-US" smtClean="0"/>
              <a:t>5. Fully recording your time will help you to achieve your </a:t>
            </a:r>
            <a:r>
              <a:rPr lang="en-US" smtClean="0">
                <a:solidFill>
                  <a:srgbClr val="FF0000"/>
                </a:solidFill>
              </a:rPr>
              <a:t>billing targets</a:t>
            </a:r>
            <a:r>
              <a:rPr lang="en-US" smtClean="0"/>
              <a:t> more easily and quickly.</a:t>
            </a:r>
            <a:br>
              <a:rPr lang="en-US" smtClean="0"/>
            </a:br>
            <a:r>
              <a:rPr lang="en-US" smtClean="0"/>
              <a:t/>
            </a:r>
            <a:br>
              <a:rPr lang="en-US" smtClean="0"/>
            </a:br>
            <a:r>
              <a:rPr lang="en-US" smtClean="0"/>
              <a:t>How?</a:t>
            </a:r>
            <a:endParaRPr lang="en-US" b="1" smtClean="0"/>
          </a:p>
        </p:txBody>
      </p:sp>
    </p:spTree>
    <p:extLst>
      <p:ext uri="{BB962C8B-B14F-4D97-AF65-F5344CB8AC3E}">
        <p14:creationId xmlns:p14="http://schemas.microsoft.com/office/powerpoint/2010/main" val="45896975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n-GB" sz="4000" smtClean="0"/>
              <a:t>An extra 30 minutes </a:t>
            </a:r>
            <a:r>
              <a:rPr lang="en-GB" sz="4000" b="1" smtClean="0"/>
              <a:t>recorded </a:t>
            </a:r>
            <a:r>
              <a:rPr lang="en-GB" sz="4000" smtClean="0"/>
              <a:t>per day?</a:t>
            </a:r>
          </a:p>
        </p:txBody>
      </p:sp>
      <p:sp>
        <p:nvSpPr>
          <p:cNvPr id="194563" name="Rectangle 3"/>
          <p:cNvSpPr>
            <a:spLocks noGrp="1" noChangeArrowheads="1"/>
          </p:cNvSpPr>
          <p:nvPr>
            <p:ph type="body" idx="1"/>
          </p:nvPr>
        </p:nvSpPr>
        <p:spPr>
          <a:xfrm>
            <a:off x="827088" y="2133600"/>
            <a:ext cx="7772400" cy="4114800"/>
          </a:xfrm>
        </p:spPr>
        <p:txBody>
          <a:bodyPr/>
          <a:lstStyle/>
          <a:p>
            <a:pPr eaLnBrk="1" hangingPunct="1">
              <a:buFont typeface="Wingdings" pitchFamily="2" charset="2"/>
              <a:buNone/>
            </a:pPr>
            <a:r>
              <a:rPr lang="en-GB" smtClean="0"/>
              <a:t>30 minutes X 220 working days pa</a:t>
            </a:r>
          </a:p>
          <a:p>
            <a:pPr eaLnBrk="1" hangingPunct="1">
              <a:buFont typeface="Wingdings" pitchFamily="2" charset="2"/>
              <a:buNone/>
            </a:pPr>
            <a:r>
              <a:rPr lang="en-GB" smtClean="0"/>
              <a:t>= 110 hours</a:t>
            </a:r>
          </a:p>
          <a:p>
            <a:pPr eaLnBrk="1" hangingPunct="1">
              <a:buFont typeface="Wingdings" pitchFamily="2" charset="2"/>
              <a:buNone/>
            </a:pPr>
            <a:endParaRPr lang="en-GB" smtClean="0"/>
          </a:p>
          <a:p>
            <a:pPr eaLnBrk="1" hangingPunct="1">
              <a:buFont typeface="Wingdings" pitchFamily="2" charset="2"/>
              <a:buNone/>
            </a:pPr>
            <a:r>
              <a:rPr lang="en-GB" smtClean="0"/>
              <a:t>110 hours at £200 ph = </a:t>
            </a:r>
            <a:r>
              <a:rPr lang="en-GB" b="1" smtClean="0"/>
              <a:t>£22,000</a:t>
            </a:r>
          </a:p>
        </p:txBody>
      </p:sp>
    </p:spTree>
    <p:extLst>
      <p:ext uri="{BB962C8B-B14F-4D97-AF65-F5344CB8AC3E}">
        <p14:creationId xmlns:p14="http://schemas.microsoft.com/office/powerpoint/2010/main" val="167199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150938" y="1916113"/>
            <a:ext cx="7793037" cy="1368425"/>
          </a:xfrm>
        </p:spPr>
        <p:txBody>
          <a:bodyPr/>
          <a:lstStyle/>
          <a:p>
            <a:pPr eaLnBrk="1" hangingPunct="1"/>
            <a:r>
              <a:rPr lang="en-GB" sz="2800" smtClean="0">
                <a:latin typeface="Verdana" pitchFamily="34" charset="0"/>
              </a:rPr>
              <a:t>What is the purpose of financial measurement and reporting?  </a:t>
            </a:r>
            <a:endParaRPr lang="en-US" sz="2800" smtClean="0">
              <a:latin typeface="Verdana" pitchFamily="34" charset="0"/>
            </a:endParaRPr>
          </a:p>
        </p:txBody>
      </p:sp>
      <p:sp>
        <p:nvSpPr>
          <p:cNvPr id="49155"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76302356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09600" y="304800"/>
            <a:ext cx="7772400" cy="4276725"/>
          </a:xfrm>
        </p:spPr>
        <p:txBody>
          <a:bodyPr/>
          <a:lstStyle/>
          <a:p>
            <a:pPr algn="l" eaLnBrk="1" hangingPunct="1"/>
            <a:r>
              <a:rPr lang="en-GB" dirty="0" smtClean="0"/>
              <a:t>6. Management of workloads in groups – </a:t>
            </a:r>
            <a:br>
              <a:rPr lang="en-GB" dirty="0" smtClean="0"/>
            </a:br>
            <a:r>
              <a:rPr lang="en-GB" dirty="0" smtClean="0"/>
              <a:t/>
            </a:r>
            <a:br>
              <a:rPr lang="en-GB" dirty="0" smtClean="0"/>
            </a:br>
            <a:r>
              <a:rPr lang="en-GB" dirty="0" smtClean="0"/>
              <a:t>- who is busy?</a:t>
            </a:r>
            <a:br>
              <a:rPr lang="en-GB" dirty="0" smtClean="0"/>
            </a:br>
            <a:r>
              <a:rPr lang="en-GB" dirty="0" smtClean="0"/>
              <a:t/>
            </a:r>
            <a:br>
              <a:rPr lang="en-GB" dirty="0" smtClean="0"/>
            </a:br>
            <a:r>
              <a:rPr lang="en-GB" dirty="0" smtClean="0"/>
              <a:t>- who is not so busy?</a:t>
            </a:r>
            <a:endParaRPr lang="en-US" dirty="0" smtClean="0"/>
          </a:p>
        </p:txBody>
      </p:sp>
    </p:spTree>
    <p:extLst>
      <p:ext uri="{BB962C8B-B14F-4D97-AF65-F5344CB8AC3E}">
        <p14:creationId xmlns:p14="http://schemas.microsoft.com/office/powerpoint/2010/main" val="41806460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endParaRPr lang="en-US" smtClean="0"/>
          </a:p>
        </p:txBody>
      </p:sp>
      <p:sp>
        <p:nvSpPr>
          <p:cNvPr id="196611"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r>
              <a:rPr lang="en-GB" sz="4000" smtClean="0"/>
              <a:t>  How easy is it for you to record time?</a:t>
            </a:r>
            <a:endParaRPr lang="en-US" sz="4000" smtClean="0"/>
          </a:p>
        </p:txBody>
      </p:sp>
    </p:spTree>
    <p:extLst>
      <p:ext uri="{BB962C8B-B14F-4D97-AF65-F5344CB8AC3E}">
        <p14:creationId xmlns:p14="http://schemas.microsoft.com/office/powerpoint/2010/main" val="382144013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endParaRPr lang="en-US" smtClean="0"/>
          </a:p>
        </p:txBody>
      </p:sp>
      <p:sp>
        <p:nvSpPr>
          <p:cNvPr id="197635" name="Rectangle 3"/>
          <p:cNvSpPr>
            <a:spLocks noGrp="1" noChangeArrowheads="1"/>
          </p:cNvSpPr>
          <p:nvPr>
            <p:ph type="body" idx="4294967295"/>
          </p:nvPr>
        </p:nvSpPr>
        <p:spPr>
          <a:xfrm>
            <a:off x="611188" y="1905000"/>
            <a:ext cx="8532812" cy="4114800"/>
          </a:xfrm>
        </p:spPr>
        <p:txBody>
          <a:bodyPr/>
          <a:lstStyle/>
          <a:p>
            <a:pPr eaLnBrk="1" hangingPunct="1">
              <a:buFont typeface="Wingdings" pitchFamily="2" charset="2"/>
              <a:buNone/>
            </a:pPr>
            <a:endParaRPr lang="en-GB" smtClean="0"/>
          </a:p>
          <a:p>
            <a:pPr eaLnBrk="1" hangingPunct="1">
              <a:buFont typeface="Wingdings" pitchFamily="2" charset="2"/>
              <a:buNone/>
            </a:pPr>
            <a:r>
              <a:rPr lang="en-GB" sz="4000" smtClean="0"/>
              <a:t>  Do you need more training?</a:t>
            </a:r>
            <a:endParaRPr lang="en-US" sz="4000" smtClean="0"/>
          </a:p>
        </p:txBody>
      </p:sp>
    </p:spTree>
    <p:extLst>
      <p:ext uri="{BB962C8B-B14F-4D97-AF65-F5344CB8AC3E}">
        <p14:creationId xmlns:p14="http://schemas.microsoft.com/office/powerpoint/2010/main" val="177321627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1182688" y="2060575"/>
            <a:ext cx="7772400" cy="4071938"/>
          </a:xfrm>
        </p:spPr>
        <p:txBody>
          <a:bodyPr/>
          <a:lstStyle/>
          <a:p>
            <a:pPr marL="284163" indent="-284163" defTabSz="190500" eaLnBrk="1" hangingPunct="1">
              <a:buFont typeface="Wingdings" pitchFamily="2" charset="2"/>
              <a:buNone/>
            </a:pPr>
            <a:endParaRPr lang="en-GB" smtClean="0"/>
          </a:p>
          <a:p>
            <a:pPr marL="284163" indent="-284163" defTabSz="190500" eaLnBrk="1" hangingPunct="1"/>
            <a:r>
              <a:rPr lang="en-GB" sz="2800" smtClean="0">
                <a:latin typeface="Verdana" pitchFamily="34" charset="0"/>
              </a:rPr>
              <a:t>Every 1% on your realisation rate = ?</a:t>
            </a:r>
            <a:r>
              <a:rPr lang="en-GB" smtClean="0"/>
              <a:t> </a:t>
            </a:r>
          </a:p>
          <a:p>
            <a:pPr marL="284163" indent="-284163" defTabSz="190500" eaLnBrk="1" hangingPunct="1"/>
            <a:endParaRPr lang="en-GB" smtClean="0"/>
          </a:p>
        </p:txBody>
      </p:sp>
      <p:sp>
        <p:nvSpPr>
          <p:cNvPr id="198659" name="Rectangle 3"/>
          <p:cNvSpPr>
            <a:spLocks noGrp="1" noChangeArrowheads="1"/>
          </p:cNvSpPr>
          <p:nvPr>
            <p:ph type="title"/>
          </p:nvPr>
        </p:nvSpPr>
        <p:spPr/>
        <p:txBody>
          <a:bodyPr/>
          <a:lstStyle/>
          <a:p>
            <a:pPr algn="ctr" eaLnBrk="1" hangingPunct="1"/>
            <a:r>
              <a:rPr lang="en-GB" sz="3600" smtClean="0">
                <a:latin typeface="Verdana" pitchFamily="34" charset="0"/>
              </a:rPr>
              <a:t>Realisation rate</a:t>
            </a:r>
          </a:p>
        </p:txBody>
      </p:sp>
    </p:spTree>
    <p:extLst>
      <p:ext uri="{BB962C8B-B14F-4D97-AF65-F5344CB8AC3E}">
        <p14:creationId xmlns:p14="http://schemas.microsoft.com/office/powerpoint/2010/main" val="38255836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gn="ctr" eaLnBrk="1" hangingPunct="1"/>
            <a:r>
              <a:rPr lang="en-GB" sz="3600" smtClean="0">
                <a:latin typeface="Verdana" pitchFamily="34" charset="0"/>
              </a:rPr>
              <a:t>Write off policy</a:t>
            </a:r>
          </a:p>
        </p:txBody>
      </p:sp>
      <p:sp>
        <p:nvSpPr>
          <p:cNvPr id="199683" name="Rectangle 3"/>
          <p:cNvSpPr>
            <a:spLocks noGrp="1" noChangeArrowheads="1"/>
          </p:cNvSpPr>
          <p:nvPr>
            <p:ph type="body" idx="1"/>
          </p:nvPr>
        </p:nvSpPr>
        <p:spPr/>
        <p:txBody>
          <a:bodyPr/>
          <a:lstStyle/>
          <a:p>
            <a:pPr marL="284163" indent="-284163" defTabSz="190500" eaLnBrk="1" hangingPunct="1"/>
            <a:r>
              <a:rPr lang="en-GB" sz="2400" smtClean="0">
                <a:latin typeface="Verdana" pitchFamily="34" charset="0"/>
              </a:rPr>
              <a:t>How much do you write off each year?</a:t>
            </a:r>
          </a:p>
          <a:p>
            <a:pPr marL="284163" indent="-284163" defTabSz="190500" eaLnBrk="1" hangingPunct="1"/>
            <a:r>
              <a:rPr lang="en-GB" sz="2400" smtClean="0">
                <a:latin typeface="Verdana" pitchFamily="34" charset="0"/>
              </a:rPr>
              <a:t>Introduce a write off policy eg:</a:t>
            </a:r>
          </a:p>
          <a:p>
            <a:pPr marL="284163" indent="-284163" defTabSz="190500" eaLnBrk="1" hangingPunct="1">
              <a:buFont typeface="Wingdings" pitchFamily="2" charset="2"/>
              <a:buNone/>
            </a:pPr>
            <a:r>
              <a:rPr lang="en-GB" sz="2400" smtClean="0">
                <a:latin typeface="Verdana" pitchFamily="34" charset="0"/>
              </a:rPr>
              <a:t>   - all time to be w/o more than £500 or 5% of recorded time whichever is the higher has to be approved by managing partner</a:t>
            </a:r>
          </a:p>
        </p:txBody>
      </p:sp>
    </p:spTree>
    <p:extLst>
      <p:ext uri="{BB962C8B-B14F-4D97-AF65-F5344CB8AC3E}">
        <p14:creationId xmlns:p14="http://schemas.microsoft.com/office/powerpoint/2010/main" val="260342968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lgn="ctr" eaLnBrk="1" hangingPunct="1"/>
            <a:r>
              <a:rPr lang="en-GB" sz="3200" smtClean="0">
                <a:latin typeface="Verdana" pitchFamily="34" charset="0"/>
              </a:rPr>
              <a:t>Benchmarks (= </a:t>
            </a:r>
            <a:r>
              <a:rPr lang="en-GB" sz="3200" i="1" smtClean="0">
                <a:latin typeface="Verdana" pitchFamily="34" charset="0"/>
              </a:rPr>
              <a:t>our new</a:t>
            </a:r>
            <a:r>
              <a:rPr lang="en-GB" sz="3200" smtClean="0">
                <a:latin typeface="Verdana" pitchFamily="34" charset="0"/>
              </a:rPr>
              <a:t> </a:t>
            </a:r>
            <a:r>
              <a:rPr lang="en-GB" sz="3200" i="1" smtClean="0">
                <a:latin typeface="Verdana" pitchFamily="34" charset="0"/>
              </a:rPr>
              <a:t>targets</a:t>
            </a:r>
            <a:r>
              <a:rPr lang="en-GB" sz="3200" smtClean="0">
                <a:latin typeface="Verdana" pitchFamily="34" charset="0"/>
              </a:rPr>
              <a:t>)</a:t>
            </a:r>
          </a:p>
        </p:txBody>
      </p:sp>
      <p:sp>
        <p:nvSpPr>
          <p:cNvPr id="200707" name="Rectangle 3"/>
          <p:cNvSpPr>
            <a:spLocks noGrp="1" noChangeArrowheads="1"/>
          </p:cNvSpPr>
          <p:nvPr>
            <p:ph type="body" idx="1"/>
          </p:nvPr>
        </p:nvSpPr>
        <p:spPr/>
        <p:txBody>
          <a:bodyPr/>
          <a:lstStyle/>
          <a:p>
            <a:pPr marL="284163" indent="-284163" defTabSz="190500" eaLnBrk="1" hangingPunct="1">
              <a:buFont typeface="Wingdings" pitchFamily="2" charset="2"/>
              <a:buNone/>
            </a:pPr>
            <a:r>
              <a:rPr lang="en-GB" sz="2800" dirty="0" smtClean="0">
                <a:latin typeface="Verdana" pitchFamily="34" charset="0"/>
              </a:rPr>
              <a:t>  Realise 95%+ average of wip</a:t>
            </a:r>
          </a:p>
          <a:p>
            <a:pPr marL="284163" indent="-284163" defTabSz="190500" eaLnBrk="1" hangingPunct="1">
              <a:buFont typeface="Wingdings" pitchFamily="2" charset="2"/>
              <a:buNone/>
            </a:pPr>
            <a:r>
              <a:rPr lang="en-GB" sz="2800" dirty="0" smtClean="0">
                <a:latin typeface="Verdana" pitchFamily="34" charset="0"/>
              </a:rPr>
              <a:t>   - your current average?</a:t>
            </a:r>
            <a:r>
              <a:rPr lang="en-GB" dirty="0" smtClean="0"/>
              <a:t> </a:t>
            </a:r>
          </a:p>
        </p:txBody>
      </p:sp>
    </p:spTree>
    <p:extLst>
      <p:ext uri="{BB962C8B-B14F-4D97-AF65-F5344CB8AC3E}">
        <p14:creationId xmlns:p14="http://schemas.microsoft.com/office/powerpoint/2010/main" val="20759212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body" idx="1"/>
          </p:nvPr>
        </p:nvSpPr>
        <p:spPr/>
        <p:txBody>
          <a:bodyPr/>
          <a:lstStyle/>
          <a:p>
            <a:pPr marL="284163" indent="-284163" defTabSz="190500" eaLnBrk="1" hangingPunct="1"/>
            <a:endParaRPr lang="en-GB" smtClean="0"/>
          </a:p>
          <a:p>
            <a:pPr marL="284163" indent="-284163" defTabSz="190500" eaLnBrk="1" hangingPunct="1">
              <a:buFont typeface="Wingdings" pitchFamily="2" charset="2"/>
              <a:buNone/>
            </a:pPr>
            <a:r>
              <a:rPr lang="en-GB" smtClean="0"/>
              <a:t>  </a:t>
            </a:r>
            <a:r>
              <a:rPr lang="en-GB" sz="2800" smtClean="0">
                <a:latin typeface="Verdana" pitchFamily="34" charset="0"/>
              </a:rPr>
              <a:t>you halve the amount you write off, by how much will your annual </a:t>
            </a:r>
            <a:r>
              <a:rPr lang="en-GB" sz="2800" b="1" smtClean="0">
                <a:latin typeface="Verdana" pitchFamily="34" charset="0"/>
              </a:rPr>
              <a:t>profits </a:t>
            </a:r>
            <a:r>
              <a:rPr lang="en-GB" sz="2800" smtClean="0">
                <a:latin typeface="Verdana" pitchFamily="34" charset="0"/>
              </a:rPr>
              <a:t>increase? </a:t>
            </a:r>
          </a:p>
        </p:txBody>
      </p:sp>
      <p:sp>
        <p:nvSpPr>
          <p:cNvPr id="201731" name="Rectangle 3"/>
          <p:cNvSpPr>
            <a:spLocks noGrp="1" noChangeArrowheads="1"/>
          </p:cNvSpPr>
          <p:nvPr>
            <p:ph type="title"/>
          </p:nvPr>
        </p:nvSpPr>
        <p:spPr/>
        <p:txBody>
          <a:bodyPr/>
          <a:lstStyle/>
          <a:p>
            <a:pPr algn="ctr" eaLnBrk="1" hangingPunct="1"/>
            <a:r>
              <a:rPr lang="en-GB" sz="3600" smtClean="0">
                <a:latin typeface="Verdana" pitchFamily="34" charset="0"/>
              </a:rPr>
              <a:t>If…</a:t>
            </a:r>
          </a:p>
        </p:txBody>
      </p:sp>
    </p:spTree>
    <p:extLst>
      <p:ext uri="{BB962C8B-B14F-4D97-AF65-F5344CB8AC3E}">
        <p14:creationId xmlns:p14="http://schemas.microsoft.com/office/powerpoint/2010/main" val="224954933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ctr" eaLnBrk="1" hangingPunct="1"/>
            <a:r>
              <a:rPr lang="en-GB" sz="3600" smtClean="0">
                <a:latin typeface="Verdana" pitchFamily="34" charset="0"/>
              </a:rPr>
              <a:t>By reducing …</a:t>
            </a:r>
            <a:r>
              <a:rPr lang="en-GB" smtClean="0"/>
              <a:t> </a:t>
            </a:r>
          </a:p>
        </p:txBody>
      </p:sp>
      <p:sp>
        <p:nvSpPr>
          <p:cNvPr id="202755" name="Rectangle 3"/>
          <p:cNvSpPr>
            <a:spLocks noGrp="1" noChangeArrowheads="1"/>
          </p:cNvSpPr>
          <p:nvPr>
            <p:ph type="body" idx="1"/>
          </p:nvPr>
        </p:nvSpPr>
        <p:spPr/>
        <p:txBody>
          <a:bodyPr/>
          <a:lstStyle/>
          <a:p>
            <a:pPr marL="284163" indent="-284163" defTabSz="190500" eaLnBrk="1" hangingPunct="1"/>
            <a:r>
              <a:rPr lang="en-GB" sz="2800" smtClean="0">
                <a:latin typeface="Verdana" pitchFamily="34" charset="0"/>
              </a:rPr>
              <a:t>Under-pricing </a:t>
            </a:r>
          </a:p>
          <a:p>
            <a:pPr marL="284163" indent="-284163" defTabSz="190500" eaLnBrk="1" hangingPunct="1"/>
            <a:r>
              <a:rPr lang="en-GB" sz="2800" smtClean="0">
                <a:latin typeface="Verdana" pitchFamily="34" charset="0"/>
              </a:rPr>
              <a:t>Under-recording</a:t>
            </a:r>
          </a:p>
          <a:p>
            <a:pPr marL="284163" indent="-284163" defTabSz="190500" eaLnBrk="1" hangingPunct="1"/>
            <a:r>
              <a:rPr lang="en-GB" sz="2800" smtClean="0">
                <a:latin typeface="Verdana" pitchFamily="34" charset="0"/>
              </a:rPr>
              <a:t>Under- realisation</a:t>
            </a:r>
          </a:p>
          <a:p>
            <a:pPr marL="284163" indent="-284163" defTabSz="190500" eaLnBrk="1" hangingPunct="1">
              <a:buFont typeface="Wingdings" pitchFamily="2" charset="2"/>
              <a:buNone/>
            </a:pPr>
            <a:r>
              <a:rPr lang="en-GB" sz="2800" smtClean="0">
                <a:latin typeface="Verdana" pitchFamily="34" charset="0"/>
              </a:rPr>
              <a:t>   </a:t>
            </a:r>
          </a:p>
          <a:p>
            <a:pPr marL="284163" indent="-284163" defTabSz="190500" eaLnBrk="1" hangingPunct="1">
              <a:buFont typeface="Wingdings" pitchFamily="2" charset="2"/>
              <a:buNone/>
            </a:pPr>
            <a:r>
              <a:rPr lang="en-GB" sz="2800" smtClean="0">
                <a:latin typeface="Verdana" pitchFamily="34" charset="0"/>
              </a:rPr>
              <a:t>  </a:t>
            </a:r>
            <a:r>
              <a:rPr lang="en-GB" sz="2800" b="1" smtClean="0">
                <a:latin typeface="Verdana" pitchFamily="34" charset="0"/>
              </a:rPr>
              <a:t>how much more profit would you make?</a:t>
            </a:r>
          </a:p>
        </p:txBody>
      </p:sp>
    </p:spTree>
    <p:extLst>
      <p:ext uri="{BB962C8B-B14F-4D97-AF65-F5344CB8AC3E}">
        <p14:creationId xmlns:p14="http://schemas.microsoft.com/office/powerpoint/2010/main" val="60874789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r>
              <a:rPr lang="en-GB" sz="3600" dirty="0" smtClean="0">
                <a:latin typeface="Verdana" pitchFamily="34" charset="0"/>
              </a:rPr>
              <a:t>2012 / 13?</a:t>
            </a:r>
            <a:endParaRPr lang="en-US" sz="3600" dirty="0" smtClean="0">
              <a:latin typeface="Verdana" pitchFamily="34" charset="0"/>
            </a:endParaRPr>
          </a:p>
        </p:txBody>
      </p:sp>
      <p:sp>
        <p:nvSpPr>
          <p:cNvPr id="203779" name="Rectangle 3"/>
          <p:cNvSpPr>
            <a:spLocks noGrp="1" noChangeArrowheads="1"/>
          </p:cNvSpPr>
          <p:nvPr>
            <p:ph type="body" idx="1"/>
          </p:nvPr>
        </p:nvSpPr>
        <p:spPr/>
        <p:txBody>
          <a:bodyPr/>
          <a:lstStyle/>
          <a:p>
            <a:pPr eaLnBrk="1" hangingPunct="1">
              <a:buFont typeface="Wingdings" pitchFamily="2" charset="2"/>
              <a:buNone/>
            </a:pPr>
            <a:r>
              <a:rPr lang="en-GB" sz="2000" b="1" u="sng" dirty="0" smtClean="0">
                <a:latin typeface="Verdana" pitchFamily="34" charset="0"/>
              </a:rPr>
              <a:t>WE ARE GOING TO</a:t>
            </a:r>
            <a:r>
              <a:rPr lang="en-GB" sz="2000" dirty="0" smtClean="0">
                <a:latin typeface="Verdana" pitchFamily="34" charset="0"/>
              </a:rPr>
              <a:t> earn </a:t>
            </a:r>
          </a:p>
          <a:p>
            <a:pPr eaLnBrk="1" hangingPunct="1">
              <a:buFont typeface="Wingdings" pitchFamily="2" charset="2"/>
              <a:buNone/>
            </a:pPr>
            <a:r>
              <a:rPr lang="en-GB" sz="2000" dirty="0" smtClean="0">
                <a:latin typeface="Verdana" pitchFamily="34" charset="0"/>
              </a:rPr>
              <a:t>PEP of </a:t>
            </a:r>
          </a:p>
          <a:p>
            <a:pPr eaLnBrk="1" hangingPunct="1">
              <a:buFont typeface="Wingdings" pitchFamily="2" charset="2"/>
              <a:buNone/>
            </a:pPr>
            <a:r>
              <a:rPr lang="en-GB" sz="2000" dirty="0" smtClean="0">
                <a:latin typeface="Verdana" pitchFamily="34" charset="0"/>
              </a:rPr>
              <a:t>                  £[        ]K</a:t>
            </a:r>
          </a:p>
          <a:p>
            <a:pPr eaLnBrk="1" hangingPunct="1">
              <a:buFont typeface="Wingdings" pitchFamily="2" charset="2"/>
              <a:buNone/>
            </a:pPr>
            <a:endParaRPr lang="en-GB" sz="2000" dirty="0" smtClean="0">
              <a:latin typeface="Verdana" pitchFamily="34" charset="0"/>
            </a:endParaRPr>
          </a:p>
          <a:p>
            <a:pPr eaLnBrk="1" hangingPunct="1">
              <a:buFont typeface="Wingdings" pitchFamily="2" charset="2"/>
              <a:buNone/>
            </a:pPr>
            <a:r>
              <a:rPr lang="en-GB" sz="2000" dirty="0" smtClean="0">
                <a:latin typeface="Verdana" pitchFamily="34" charset="0"/>
              </a:rPr>
              <a:t>Is this realistic? -  to be tested </a:t>
            </a:r>
          </a:p>
          <a:p>
            <a:pPr eaLnBrk="1" hangingPunct="1">
              <a:buFont typeface="Wingdings" pitchFamily="2" charset="2"/>
              <a:buNone/>
            </a:pPr>
            <a:r>
              <a:rPr lang="en-GB" sz="2000" dirty="0" smtClean="0">
                <a:latin typeface="Verdana" pitchFamily="34" charset="0"/>
              </a:rPr>
              <a:t>Do we all want that?</a:t>
            </a:r>
          </a:p>
        </p:txBody>
      </p:sp>
    </p:spTree>
    <p:extLst>
      <p:ext uri="{BB962C8B-B14F-4D97-AF65-F5344CB8AC3E}">
        <p14:creationId xmlns:p14="http://schemas.microsoft.com/office/powerpoint/2010/main" val="76417438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fontScale="90000"/>
          </a:bodyPr>
          <a:lstStyle/>
          <a:p>
            <a:pPr algn="l" eaLnBrk="1" hangingPunct="1"/>
            <a:r>
              <a:rPr lang="en-GB" sz="3600" dirty="0" smtClean="0">
                <a:solidFill>
                  <a:srgbClr val="0000FF"/>
                </a:solidFill>
                <a:latin typeface="Verdana" pitchFamily="34" charset="0"/>
              </a:rPr>
              <a:t>7. Your financial stability action plan?</a:t>
            </a:r>
            <a:endParaRPr lang="en-US" sz="3600" dirty="0" smtClean="0">
              <a:solidFill>
                <a:srgbClr val="0000FF"/>
              </a:solidFill>
              <a:latin typeface="Verdana" pitchFamily="34" charset="0"/>
            </a:endParaRPr>
          </a:p>
        </p:txBody>
      </p:sp>
      <p:sp>
        <p:nvSpPr>
          <p:cNvPr id="204803" name="Rectangle 3"/>
          <p:cNvSpPr>
            <a:spLocks noGrp="1" noChangeArrowheads="1"/>
          </p:cNvSpPr>
          <p:nvPr>
            <p:ph type="body" idx="1"/>
          </p:nvPr>
        </p:nvSpPr>
        <p:spPr/>
        <p:txBody>
          <a:bodyPr/>
          <a:lstStyle/>
          <a:p>
            <a:pPr eaLnBrk="1" hangingPunct="1">
              <a:lnSpc>
                <a:spcPct val="90000"/>
              </a:lnSpc>
            </a:pPr>
            <a:r>
              <a:rPr lang="en-GB" sz="3600" dirty="0" smtClean="0">
                <a:solidFill>
                  <a:srgbClr val="0000FF"/>
                </a:solidFill>
                <a:latin typeface="Verdana" pitchFamily="34" charset="0"/>
              </a:rPr>
              <a:t>Cash management</a:t>
            </a:r>
          </a:p>
          <a:p>
            <a:pPr eaLnBrk="1" hangingPunct="1">
              <a:lnSpc>
                <a:spcPct val="90000"/>
              </a:lnSpc>
            </a:pPr>
            <a:r>
              <a:rPr lang="en-GB" sz="3600" dirty="0" smtClean="0">
                <a:solidFill>
                  <a:srgbClr val="0000FF"/>
                </a:solidFill>
                <a:latin typeface="Verdana" pitchFamily="34" charset="0"/>
              </a:rPr>
              <a:t>Profitability</a:t>
            </a:r>
          </a:p>
          <a:p>
            <a:pPr eaLnBrk="1" hangingPunct="1">
              <a:lnSpc>
                <a:spcPct val="90000"/>
              </a:lnSpc>
              <a:buFont typeface="Wingdings" pitchFamily="2" charset="2"/>
              <a:buNone/>
            </a:pPr>
            <a:endParaRPr lang="en-GB" sz="3600" dirty="0" smtClean="0">
              <a:latin typeface="Verdana" pitchFamily="34" charset="0"/>
            </a:endParaRPr>
          </a:p>
          <a:p>
            <a:pPr eaLnBrk="1" hangingPunct="1">
              <a:lnSpc>
                <a:spcPct val="90000"/>
              </a:lnSpc>
              <a:buFont typeface="Wingdings" pitchFamily="2" charset="2"/>
              <a:buNone/>
            </a:pPr>
            <a:r>
              <a:rPr lang="en-GB" sz="5400" dirty="0" smtClean="0"/>
              <a:t> </a:t>
            </a:r>
            <a:endParaRPr lang="en-US" sz="5400" dirty="0" smtClean="0"/>
          </a:p>
        </p:txBody>
      </p:sp>
    </p:spTree>
    <p:extLst>
      <p:ext uri="{BB962C8B-B14F-4D97-AF65-F5344CB8AC3E}">
        <p14:creationId xmlns:p14="http://schemas.microsoft.com/office/powerpoint/2010/main" val="176987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150938" y="1196975"/>
            <a:ext cx="7793037" cy="4176713"/>
          </a:xfrm>
        </p:spPr>
        <p:txBody>
          <a:bodyPr/>
          <a:lstStyle/>
          <a:p>
            <a:pPr algn="l" eaLnBrk="1" hangingPunct="1">
              <a:buFont typeface="Wingdings" pitchFamily="2" charset="2"/>
              <a:buNone/>
            </a:pPr>
            <a:r>
              <a:rPr lang="en-GB" sz="2000" dirty="0" smtClean="0">
                <a:latin typeface="Verdana" pitchFamily="34" charset="0"/>
              </a:rPr>
              <a:t>To provide clear information to those </a:t>
            </a:r>
            <a:br>
              <a:rPr lang="en-GB" sz="2000" dirty="0" smtClean="0">
                <a:latin typeface="Verdana" pitchFamily="34" charset="0"/>
              </a:rPr>
            </a:br>
            <a:r>
              <a:rPr lang="en-GB" sz="2000" dirty="0" smtClean="0">
                <a:latin typeface="Verdana" pitchFamily="34" charset="0"/>
              </a:rPr>
              <a:t>running the business to enable them to:</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 - Know what is happening / will happen in the business </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 - Make decisions based on sound knowledge</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 - Take effective </a:t>
            </a:r>
            <a:r>
              <a:rPr lang="en-GB" sz="2000" b="1" dirty="0" smtClean="0">
                <a:latin typeface="Verdana" pitchFamily="34" charset="0"/>
              </a:rPr>
              <a:t>action</a:t>
            </a:r>
            <a:r>
              <a:rPr lang="en-GB" sz="2000" dirty="0" smtClean="0">
                <a:latin typeface="Verdana" pitchFamily="34" charset="0"/>
              </a:rPr>
              <a:t> </a:t>
            </a:r>
            <a:r>
              <a:rPr lang="en-US" sz="2000" dirty="0" smtClean="0">
                <a:latin typeface="Verdana" pitchFamily="34" charset="0"/>
              </a:rPr>
              <a:t/>
            </a:r>
            <a:br>
              <a:rPr lang="en-US" sz="2000" dirty="0" smtClean="0">
                <a:latin typeface="Verdana" pitchFamily="34" charset="0"/>
              </a:rPr>
            </a:br>
            <a:r>
              <a:rPr lang="en-US" sz="2000" dirty="0" smtClean="0">
                <a:latin typeface="Verdana" pitchFamily="34" charset="0"/>
              </a:rPr>
              <a:t/>
            </a:r>
            <a:br>
              <a:rPr lang="en-US" sz="2000" dirty="0" smtClean="0">
                <a:latin typeface="Verdana" pitchFamily="34" charset="0"/>
              </a:rPr>
            </a:br>
            <a:endParaRPr lang="en-US" sz="2000" dirty="0" smtClean="0">
              <a:latin typeface="Verdana" pitchFamily="34" charset="0"/>
            </a:endParaRPr>
          </a:p>
        </p:txBody>
      </p:sp>
      <p:sp>
        <p:nvSpPr>
          <p:cNvPr id="50179"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367240384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611188" y="1773238"/>
            <a:ext cx="7772400" cy="1727200"/>
          </a:xfrm>
        </p:spPr>
        <p:txBody>
          <a:bodyPr>
            <a:normAutofit fontScale="90000"/>
          </a:bodyPr>
          <a:lstStyle/>
          <a:p>
            <a:pPr algn="ctr" eaLnBrk="1" hangingPunct="1"/>
            <a:r>
              <a:rPr lang="en-GB" smtClean="0"/>
              <a:t>What are you going to   </a:t>
            </a:r>
            <a:br>
              <a:rPr lang="en-GB" smtClean="0"/>
            </a:br>
            <a:r>
              <a:rPr lang="en-GB" smtClean="0"/>
              <a:t>take away from today </a:t>
            </a:r>
            <a:br>
              <a:rPr lang="en-GB" smtClean="0"/>
            </a:br>
            <a:r>
              <a:rPr lang="en-GB" smtClean="0"/>
              <a:t>      and do something about?</a:t>
            </a:r>
          </a:p>
        </p:txBody>
      </p:sp>
    </p:spTree>
    <p:extLst>
      <p:ext uri="{BB962C8B-B14F-4D97-AF65-F5344CB8AC3E}">
        <p14:creationId xmlns:p14="http://schemas.microsoft.com/office/powerpoint/2010/main" val="18175986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additive="base">
                                        <p:cTn id="7" dur="500" fill="hold"/>
                                        <p:tgtEl>
                                          <p:spTgt spid="278530"/>
                                        </p:tgtEl>
                                        <p:attrNameLst>
                                          <p:attrName>ppt_x</p:attrName>
                                        </p:attrNameLst>
                                      </p:cBhvr>
                                      <p:tavLst>
                                        <p:tav tm="0">
                                          <p:val>
                                            <p:strVal val="0-#ppt_w/2"/>
                                          </p:val>
                                        </p:tav>
                                        <p:tav tm="100000">
                                          <p:val>
                                            <p:strVal val="#ppt_x"/>
                                          </p:val>
                                        </p:tav>
                                      </p:tavLst>
                                    </p:anim>
                                    <p:anim calcmode="lin" valueType="num">
                                      <p:cBhvr additive="base">
                                        <p:cTn id="8" dur="500" fill="hold"/>
                                        <p:tgtEl>
                                          <p:spTgt spid="278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09600" y="304800"/>
            <a:ext cx="7772400" cy="3052763"/>
          </a:xfrm>
        </p:spPr>
        <p:txBody>
          <a:bodyPr/>
          <a:lstStyle/>
          <a:p>
            <a:pPr eaLnBrk="1" hangingPunct="1"/>
            <a:r>
              <a:rPr lang="en-GB" smtClean="0">
                <a:latin typeface="Verdana" pitchFamily="34" charset="0"/>
              </a:rPr>
              <a:t>Any questions?</a:t>
            </a:r>
            <a:endParaRPr lang="en-US" smtClean="0">
              <a:latin typeface="Verdana" pitchFamily="34" charset="0"/>
            </a:endParaRPr>
          </a:p>
        </p:txBody>
      </p:sp>
    </p:spTree>
    <p:extLst>
      <p:ext uri="{BB962C8B-B14F-4D97-AF65-F5344CB8AC3E}">
        <p14:creationId xmlns:p14="http://schemas.microsoft.com/office/powerpoint/2010/main" val="159350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GB" sz="3600" dirty="0" smtClean="0">
                <a:solidFill>
                  <a:srgbClr val="0000FF"/>
                </a:solidFill>
                <a:latin typeface="Verdana" pitchFamily="34" charset="0"/>
              </a:rPr>
              <a:t>The scope of our course today</a:t>
            </a:r>
            <a:endParaRPr lang="en-US" sz="3600" dirty="0" smtClean="0">
              <a:solidFill>
                <a:srgbClr val="0000FF"/>
              </a:solidFill>
              <a:latin typeface="Verdana" pitchFamily="34" charset="0"/>
            </a:endParaRPr>
          </a:p>
        </p:txBody>
      </p:sp>
      <p:sp>
        <p:nvSpPr>
          <p:cNvPr id="4099" name="Rectangle 3"/>
          <p:cNvSpPr>
            <a:spLocks noGrp="1" noChangeArrowheads="1"/>
          </p:cNvSpPr>
          <p:nvPr>
            <p:ph type="body" idx="1"/>
          </p:nvPr>
        </p:nvSpPr>
        <p:spPr/>
        <p:txBody>
          <a:bodyPr>
            <a:normAutofit/>
          </a:bodyPr>
          <a:lstStyle/>
          <a:p>
            <a:pPr eaLnBrk="1" hangingPunct="1">
              <a:buFont typeface="+mj-lt"/>
              <a:buAutoNum type="arabicPeriod"/>
            </a:pPr>
            <a:r>
              <a:rPr lang="en-GB" sz="1800" dirty="0" smtClean="0">
                <a:solidFill>
                  <a:srgbClr val="0000FF"/>
                </a:solidFill>
                <a:latin typeface="Verdana" pitchFamily="34" charset="0"/>
              </a:rPr>
              <a:t>Understanding the requirements of the Code</a:t>
            </a:r>
          </a:p>
          <a:p>
            <a:pPr>
              <a:buFont typeface="+mj-lt"/>
              <a:buAutoNum type="arabicPeriod"/>
            </a:pPr>
            <a:r>
              <a:rPr lang="en-GB" sz="1800" dirty="0" smtClean="0">
                <a:solidFill>
                  <a:srgbClr val="0000FF"/>
                </a:solidFill>
                <a:latin typeface="Verdana" pitchFamily="34" charset="0"/>
              </a:rPr>
              <a:t>Identifying your priority financial stability challenges</a:t>
            </a:r>
          </a:p>
          <a:p>
            <a:pPr>
              <a:buFont typeface="+mj-lt"/>
              <a:buAutoNum type="arabicPeriod"/>
            </a:pPr>
            <a:r>
              <a:rPr lang="en-GB" sz="1800" dirty="0" smtClean="0">
                <a:solidFill>
                  <a:srgbClr val="0000FF"/>
                </a:solidFill>
                <a:latin typeface="Verdana" pitchFamily="34" charset="0"/>
              </a:rPr>
              <a:t>Using financial measurement to manage financial stability</a:t>
            </a:r>
          </a:p>
          <a:p>
            <a:pPr>
              <a:buFont typeface="+mj-lt"/>
              <a:buAutoNum type="arabicPeriod"/>
            </a:pPr>
            <a:r>
              <a:rPr lang="en-GB" sz="1800" dirty="0" smtClean="0">
                <a:solidFill>
                  <a:srgbClr val="0000FF"/>
                </a:solidFill>
                <a:latin typeface="Verdana" pitchFamily="34" charset="0"/>
              </a:rPr>
              <a:t>Managing partner compliance and performance to achieve financial stability  </a:t>
            </a:r>
          </a:p>
          <a:p>
            <a:pPr>
              <a:buFont typeface="+mj-lt"/>
              <a:buAutoNum type="arabicPeriod"/>
            </a:pPr>
            <a:r>
              <a:rPr lang="en-GB" sz="1800" dirty="0" smtClean="0">
                <a:solidFill>
                  <a:srgbClr val="0000FF"/>
                </a:solidFill>
                <a:latin typeface="Verdana" pitchFamily="34" charset="0"/>
              </a:rPr>
              <a:t>Maximising your cash flow </a:t>
            </a:r>
          </a:p>
          <a:p>
            <a:pPr>
              <a:buFont typeface="+mj-lt"/>
              <a:buAutoNum type="arabicPeriod"/>
            </a:pPr>
            <a:r>
              <a:rPr lang="en-GB" sz="1800" dirty="0" smtClean="0">
                <a:solidFill>
                  <a:srgbClr val="0000FF"/>
                </a:solidFill>
                <a:latin typeface="Verdana" pitchFamily="34" charset="0"/>
              </a:rPr>
              <a:t>Building profitability</a:t>
            </a:r>
          </a:p>
          <a:p>
            <a:pPr>
              <a:buFont typeface="+mj-lt"/>
              <a:buAutoNum type="arabicPeriod"/>
            </a:pPr>
            <a:r>
              <a:rPr lang="en-GB" sz="1800" dirty="0" smtClean="0">
                <a:solidFill>
                  <a:srgbClr val="0000FF"/>
                </a:solidFill>
                <a:latin typeface="Verdana" pitchFamily="34" charset="0"/>
              </a:rPr>
              <a:t>Constructing your financial stability action plans</a:t>
            </a:r>
          </a:p>
          <a:p>
            <a:pPr eaLnBrk="1" hangingPunct="1">
              <a:buFont typeface="+mj-lt"/>
              <a:buAutoNum type="arabicPeriod"/>
            </a:pPr>
            <a:endParaRPr lang="en-GB" sz="1800" dirty="0" smtClean="0">
              <a:solidFill>
                <a:srgbClr val="0000FF"/>
              </a:solidFill>
              <a:latin typeface="Verdana" pitchFamily="34" charset="0"/>
            </a:endParaRPr>
          </a:p>
        </p:txBody>
      </p:sp>
    </p:spTree>
    <p:extLst>
      <p:ext uri="{BB962C8B-B14F-4D97-AF65-F5344CB8AC3E}">
        <p14:creationId xmlns:p14="http://schemas.microsoft.com/office/powerpoint/2010/main" val="92673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150938" y="214313"/>
            <a:ext cx="7793037" cy="4222750"/>
          </a:xfrm>
        </p:spPr>
        <p:txBody>
          <a:bodyPr/>
          <a:lstStyle/>
          <a:p>
            <a:pPr eaLnBrk="1" hangingPunct="1">
              <a:buFont typeface="Wingdings" pitchFamily="2" charset="2"/>
              <a:buNone/>
            </a:pPr>
            <a:r>
              <a:rPr lang="en-GB" sz="2800" smtClean="0">
                <a:latin typeface="Verdana" pitchFamily="34" charset="0"/>
              </a:rPr>
              <a:t>Financial measurement and reporting</a:t>
            </a:r>
            <a:br>
              <a:rPr lang="en-GB" sz="2800" smtClean="0">
                <a:latin typeface="Verdana" pitchFamily="34" charset="0"/>
              </a:rPr>
            </a:br>
            <a:r>
              <a:rPr lang="en-GB" sz="2800" smtClean="0">
                <a:latin typeface="Verdana" pitchFamily="34" charset="0"/>
              </a:rPr>
              <a:t/>
            </a:r>
            <a:br>
              <a:rPr lang="en-GB" sz="2800" smtClean="0">
                <a:latin typeface="Verdana" pitchFamily="34" charset="0"/>
              </a:rPr>
            </a:br>
            <a:r>
              <a:rPr lang="en-GB" sz="2800" smtClean="0">
                <a:latin typeface="Verdana" pitchFamily="34" charset="0"/>
              </a:rPr>
              <a:t>- creates </a:t>
            </a:r>
            <a:r>
              <a:rPr lang="en-GB" sz="2800" b="1" smtClean="0">
                <a:latin typeface="Verdana" pitchFamily="34" charset="0"/>
              </a:rPr>
              <a:t>KNOWLEDGE</a:t>
            </a:r>
            <a:br>
              <a:rPr lang="en-GB" sz="2800" b="1" smtClean="0">
                <a:latin typeface="Verdana" pitchFamily="34" charset="0"/>
              </a:rPr>
            </a:br>
            <a:r>
              <a:rPr lang="en-GB" sz="2800" smtClean="0">
                <a:latin typeface="Verdana" pitchFamily="34" charset="0"/>
              </a:rPr>
              <a:t/>
            </a:r>
            <a:br>
              <a:rPr lang="en-GB" sz="2800" smtClean="0">
                <a:latin typeface="Verdana" pitchFamily="34" charset="0"/>
              </a:rPr>
            </a:br>
            <a:r>
              <a:rPr lang="en-GB" sz="2800" smtClean="0">
                <a:latin typeface="Verdana" pitchFamily="34" charset="0"/>
              </a:rPr>
              <a:t>- manages </a:t>
            </a:r>
            <a:r>
              <a:rPr lang="en-GB" sz="2800" b="1" smtClean="0">
                <a:latin typeface="Verdana" pitchFamily="34" charset="0"/>
              </a:rPr>
              <a:t>RISKS</a:t>
            </a:r>
            <a:r>
              <a:rPr lang="en-GB" sz="2800" smtClean="0">
                <a:latin typeface="Verdana" pitchFamily="34" charset="0"/>
              </a:rPr>
              <a:t> </a:t>
            </a:r>
            <a:endParaRPr lang="en-US" sz="2800" smtClean="0">
              <a:latin typeface="Verdana" pitchFamily="34" charset="0"/>
            </a:endParaRPr>
          </a:p>
        </p:txBody>
      </p:sp>
      <p:sp>
        <p:nvSpPr>
          <p:cNvPr id="51203"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77708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68400" y="471488"/>
            <a:ext cx="7289800" cy="658812"/>
          </a:xfrm>
        </p:spPr>
        <p:txBody>
          <a:bodyPr/>
          <a:lstStyle/>
          <a:p>
            <a:pPr eaLnBrk="1" hangingPunct="1"/>
            <a:r>
              <a:rPr lang="en-GB" sz="2800" smtClean="0">
                <a:latin typeface="Verdana" pitchFamily="34" charset="0"/>
              </a:rPr>
              <a:t>Risk and Knowledge Management</a:t>
            </a:r>
          </a:p>
        </p:txBody>
      </p:sp>
      <p:grpSp>
        <p:nvGrpSpPr>
          <p:cNvPr id="88067" name="Group 3"/>
          <p:cNvGrpSpPr>
            <a:grpSpLocks/>
          </p:cNvGrpSpPr>
          <p:nvPr/>
        </p:nvGrpSpPr>
        <p:grpSpPr bwMode="auto">
          <a:xfrm>
            <a:off x="2062163" y="1544638"/>
            <a:ext cx="6496050" cy="4621212"/>
            <a:chOff x="1299" y="973"/>
            <a:chExt cx="4092" cy="2723"/>
          </a:xfrm>
        </p:grpSpPr>
        <p:sp>
          <p:nvSpPr>
            <p:cNvPr id="52228" name="Text Box 4"/>
            <p:cNvSpPr txBox="1">
              <a:spLocks noChangeArrowheads="1"/>
            </p:cNvSpPr>
            <p:nvPr/>
          </p:nvSpPr>
          <p:spPr bwMode="auto">
            <a:xfrm>
              <a:off x="1343" y="1919"/>
              <a:ext cx="1379"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GB" sz="2400">
                  <a:latin typeface="Century725 BT"/>
                </a:rPr>
                <a:t>Risk</a:t>
              </a:r>
            </a:p>
            <a:p>
              <a:pPr algn="ctr">
                <a:spcBef>
                  <a:spcPct val="50000"/>
                </a:spcBef>
              </a:pPr>
              <a:r>
                <a:rPr lang="en-GB" sz="2400">
                  <a:latin typeface="Century725 BT"/>
                </a:rPr>
                <a:t>Management</a:t>
              </a:r>
            </a:p>
          </p:txBody>
        </p:sp>
        <p:sp>
          <p:nvSpPr>
            <p:cNvPr id="52229" name="Text Box 5"/>
            <p:cNvSpPr txBox="1">
              <a:spLocks noChangeArrowheads="1"/>
            </p:cNvSpPr>
            <p:nvPr/>
          </p:nvSpPr>
          <p:spPr bwMode="auto">
            <a:xfrm>
              <a:off x="3953" y="1893"/>
              <a:ext cx="1379" cy="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GB" sz="2400">
                  <a:latin typeface="Century725 BT"/>
                </a:rPr>
                <a:t>Knowledge</a:t>
              </a:r>
            </a:p>
            <a:p>
              <a:pPr algn="ctr">
                <a:spcBef>
                  <a:spcPct val="50000"/>
                </a:spcBef>
              </a:pPr>
              <a:r>
                <a:rPr lang="en-GB" sz="2400">
                  <a:latin typeface="Century725 BT"/>
                </a:rPr>
                <a:t>Management</a:t>
              </a:r>
            </a:p>
          </p:txBody>
        </p:sp>
        <p:sp>
          <p:nvSpPr>
            <p:cNvPr id="52230" name="AutoShape 6"/>
            <p:cNvSpPr>
              <a:spLocks noChangeArrowheads="1"/>
            </p:cNvSpPr>
            <p:nvPr/>
          </p:nvSpPr>
          <p:spPr bwMode="auto">
            <a:xfrm>
              <a:off x="1529" y="973"/>
              <a:ext cx="3862" cy="896"/>
            </a:xfrm>
            <a:prstGeom prst="curvedDownArrow">
              <a:avLst>
                <a:gd name="adj1" fmla="val 86205"/>
                <a:gd name="adj2" fmla="val 17241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1" name="AutoShape 7"/>
            <p:cNvSpPr>
              <a:spLocks noChangeArrowheads="1"/>
            </p:cNvSpPr>
            <p:nvPr/>
          </p:nvSpPr>
          <p:spPr bwMode="auto">
            <a:xfrm flipH="1" flipV="1">
              <a:off x="1299" y="2628"/>
              <a:ext cx="3729" cy="1068"/>
            </a:xfrm>
            <a:prstGeom prst="curvedDownArrow">
              <a:avLst>
                <a:gd name="adj1" fmla="val 69831"/>
                <a:gd name="adj2" fmla="val 139663"/>
                <a:gd name="adj3" fmla="val 33333"/>
              </a:avLst>
            </a:prstGeom>
            <a:solidFill>
              <a:srgbClr val="6300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480411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8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150938" y="836613"/>
            <a:ext cx="7793037" cy="2376487"/>
          </a:xfrm>
        </p:spPr>
        <p:txBody>
          <a:bodyPr/>
          <a:lstStyle/>
          <a:p>
            <a:pPr eaLnBrk="1" hangingPunct="1"/>
            <a:r>
              <a:rPr lang="en-GB" sz="2800" smtClean="0">
                <a:latin typeface="Verdana" pitchFamily="34" charset="0"/>
              </a:rPr>
              <a:t>Financial measurement enables a business to manage </a:t>
            </a:r>
            <a:r>
              <a:rPr lang="en-GB" sz="2800" b="1" smtClean="0">
                <a:latin typeface="Verdana" pitchFamily="34" charset="0"/>
              </a:rPr>
              <a:t>performance</a:t>
            </a:r>
            <a:endParaRPr lang="en-US" sz="2800" b="1" smtClean="0">
              <a:latin typeface="Verdana" pitchFamily="34" charset="0"/>
            </a:endParaRPr>
          </a:p>
        </p:txBody>
      </p:sp>
      <p:sp>
        <p:nvSpPr>
          <p:cNvPr id="53251"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275623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150938" y="908050"/>
            <a:ext cx="7793037" cy="2305050"/>
          </a:xfrm>
        </p:spPr>
        <p:txBody>
          <a:bodyPr/>
          <a:lstStyle/>
          <a:p>
            <a:pPr eaLnBrk="1" hangingPunct="1"/>
            <a:r>
              <a:rPr lang="en-GB" sz="2800" smtClean="0">
                <a:latin typeface="Verdana" pitchFamily="34" charset="0"/>
              </a:rPr>
              <a:t>If you cannot measure it, you cannot manage it.</a:t>
            </a:r>
            <a:endParaRPr lang="en-US" sz="2800" smtClean="0">
              <a:latin typeface="Verdana" pitchFamily="34" charset="0"/>
            </a:endParaRPr>
          </a:p>
        </p:txBody>
      </p:sp>
      <p:sp>
        <p:nvSpPr>
          <p:cNvPr id="54275"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115784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150938" y="836613"/>
            <a:ext cx="7793037" cy="4321175"/>
          </a:xfrm>
        </p:spPr>
        <p:txBody>
          <a:bodyPr>
            <a:normAutofit fontScale="90000"/>
          </a:bodyPr>
          <a:lstStyle/>
          <a:p>
            <a:pPr algn="l" eaLnBrk="1" hangingPunct="1">
              <a:buFont typeface="Wingdings" pitchFamily="2" charset="2"/>
              <a:buNone/>
              <a:defRPr/>
            </a:pPr>
            <a:r>
              <a:rPr lang="en-US" sz="2400" dirty="0" smtClean="0">
                <a:latin typeface="Verdana" pitchFamily="34" charset="0"/>
              </a:rPr>
              <a:t>What do you measure?</a:t>
            </a:r>
            <a:br>
              <a:rPr lang="en-US" sz="2400" dirty="0" smtClean="0">
                <a:latin typeface="Verdana" pitchFamily="34" charset="0"/>
              </a:rPr>
            </a:br>
            <a:r>
              <a:rPr lang="en-US" sz="2400" dirty="0">
                <a:latin typeface="Verdana" pitchFamily="34" charset="0"/>
              </a:rPr>
              <a:t/>
            </a:r>
            <a:br>
              <a:rPr lang="en-US" sz="2400" dirty="0">
                <a:latin typeface="Verdana" pitchFamily="34" charset="0"/>
              </a:rPr>
            </a:br>
            <a:r>
              <a:rPr lang="en-US" sz="2400" dirty="0" smtClean="0">
                <a:latin typeface="Verdana" pitchFamily="34" charset="0"/>
              </a:rPr>
              <a:t>What do you report on?</a:t>
            </a:r>
            <a:br>
              <a:rPr lang="en-US" sz="2400" dirty="0" smtClean="0">
                <a:latin typeface="Verdana" pitchFamily="34" charset="0"/>
              </a:rPr>
            </a:br>
            <a:r>
              <a:rPr lang="en-US" sz="2400" dirty="0">
                <a:latin typeface="Verdana" pitchFamily="34" charset="0"/>
              </a:rPr>
              <a:t/>
            </a:r>
            <a:br>
              <a:rPr lang="en-US" sz="2400" dirty="0">
                <a:latin typeface="Verdana" pitchFamily="34" charset="0"/>
              </a:rPr>
            </a:br>
            <a:r>
              <a:rPr lang="en-US" sz="2400" dirty="0" smtClean="0">
                <a:latin typeface="Verdana" pitchFamily="34" charset="0"/>
              </a:rPr>
              <a:t/>
            </a:r>
            <a:br>
              <a:rPr lang="en-US" sz="2400" dirty="0" smtClean="0">
                <a:latin typeface="Verdana" pitchFamily="34" charset="0"/>
              </a:rPr>
            </a:br>
            <a:r>
              <a:rPr lang="en-US" sz="2400" dirty="0" smtClean="0">
                <a:latin typeface="Verdana" pitchFamily="34" charset="0"/>
              </a:rPr>
              <a:t/>
            </a:r>
            <a:br>
              <a:rPr lang="en-US" sz="2400" dirty="0" smtClean="0">
                <a:latin typeface="Verdana" pitchFamily="34" charset="0"/>
              </a:rPr>
            </a:br>
            <a:r>
              <a:rPr lang="en-US" sz="2400" dirty="0">
                <a:latin typeface="Verdana" pitchFamily="34" charset="0"/>
              </a:rPr>
              <a:t/>
            </a:r>
            <a:br>
              <a:rPr lang="en-US" sz="2400" dirty="0">
                <a:latin typeface="Verdana" pitchFamily="34" charset="0"/>
              </a:rPr>
            </a:br>
            <a:r>
              <a:rPr lang="en-US" sz="2400" dirty="0" smtClean="0">
                <a:latin typeface="Verdana" pitchFamily="34" charset="0"/>
              </a:rPr>
              <a:t/>
            </a:r>
            <a:br>
              <a:rPr lang="en-US" sz="2400" dirty="0" smtClean="0">
                <a:latin typeface="Verdana" pitchFamily="34" charset="0"/>
              </a:rPr>
            </a:br>
            <a:r>
              <a:rPr lang="en-US" sz="2400" b="1" dirty="0" smtClean="0">
                <a:latin typeface="Verdana" pitchFamily="34" charset="0"/>
              </a:rPr>
              <a:t>Is your financial measurement and reporting helping or preventing you achieving your objectives?</a:t>
            </a:r>
            <a:r>
              <a:rPr lang="en-US" sz="2400" dirty="0" smtClean="0">
                <a:latin typeface="Verdana" pitchFamily="34" charset="0"/>
              </a:rPr>
              <a:t/>
            </a:r>
            <a:br>
              <a:rPr lang="en-US" sz="2400" dirty="0" smtClean="0">
                <a:latin typeface="Verdana" pitchFamily="34" charset="0"/>
              </a:rPr>
            </a:br>
            <a:r>
              <a:rPr lang="en-US" sz="2400" dirty="0" smtClean="0">
                <a:latin typeface="Verdana" pitchFamily="34" charset="0"/>
              </a:rPr>
              <a:t/>
            </a:r>
            <a:br>
              <a:rPr lang="en-US" sz="2400" dirty="0" smtClean="0">
                <a:latin typeface="Verdana" pitchFamily="34" charset="0"/>
              </a:rPr>
            </a:br>
            <a:endParaRPr lang="en-US" sz="2400" dirty="0" smtClean="0">
              <a:latin typeface="Verdana" pitchFamily="34" charset="0"/>
            </a:endParaRPr>
          </a:p>
        </p:txBody>
      </p:sp>
      <p:sp>
        <p:nvSpPr>
          <p:cNvPr id="55299"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dirty="0" smtClean="0">
                <a:solidFill>
                  <a:srgbClr val="4D4D4D"/>
                </a:solidFill>
                <a:latin typeface="Verdana" pitchFamily="34" charset="0"/>
              </a:rPr>
              <a:t>PETER SCOTT CONSULTING</a:t>
            </a:r>
            <a:endParaRPr lang="en-US" sz="1000" b="1" dirty="0" smtClean="0">
              <a:solidFill>
                <a:srgbClr val="4D4D4D"/>
              </a:solidFill>
              <a:latin typeface="Verdana" pitchFamily="34" charset="0"/>
            </a:endParaRPr>
          </a:p>
        </p:txBody>
      </p:sp>
    </p:spTree>
    <p:extLst>
      <p:ext uri="{BB962C8B-B14F-4D97-AF65-F5344CB8AC3E}">
        <p14:creationId xmlns:p14="http://schemas.microsoft.com/office/powerpoint/2010/main" val="110363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50938" y="1989138"/>
            <a:ext cx="7793037" cy="1152525"/>
          </a:xfrm>
        </p:spPr>
        <p:txBody>
          <a:bodyPr/>
          <a:lstStyle/>
          <a:p>
            <a:pPr eaLnBrk="1" hangingPunct="1"/>
            <a:r>
              <a:rPr lang="en-GB" sz="2800" smtClean="0">
                <a:latin typeface="Verdana" pitchFamily="34" charset="0"/>
              </a:rPr>
              <a:t>Do you produce data or information?</a:t>
            </a:r>
            <a:endParaRPr lang="en-US" sz="2800" smtClean="0">
              <a:latin typeface="Verdana" pitchFamily="34" charset="0"/>
            </a:endParaRPr>
          </a:p>
        </p:txBody>
      </p:sp>
      <p:sp>
        <p:nvSpPr>
          <p:cNvPr id="56323" name="Rectangle 3"/>
          <p:cNvSpPr>
            <a:spLocks noGrp="1" noChangeArrowheads="1"/>
          </p:cNvSpPr>
          <p:nvPr>
            <p:ph type="body" idx="1"/>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140882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150938" y="1052513"/>
            <a:ext cx="7793037" cy="1800225"/>
          </a:xfrm>
        </p:spPr>
        <p:txBody>
          <a:bodyPr/>
          <a:lstStyle/>
          <a:p>
            <a:pPr eaLnBrk="1" hangingPunct="1"/>
            <a:r>
              <a:rPr lang="en-GB" sz="2800" smtClean="0">
                <a:latin typeface="Verdana" pitchFamily="34" charset="0"/>
              </a:rPr>
              <a:t>How do you </a:t>
            </a:r>
            <a:r>
              <a:rPr lang="en-GB" sz="2800" b="1" smtClean="0">
                <a:latin typeface="Verdana" pitchFamily="34" charset="0"/>
              </a:rPr>
              <a:t>use</a:t>
            </a:r>
            <a:r>
              <a:rPr lang="en-GB" sz="2800" smtClean="0">
                <a:latin typeface="Verdana" pitchFamily="34" charset="0"/>
              </a:rPr>
              <a:t> the financial information you produce?</a:t>
            </a:r>
            <a:endParaRPr lang="en-US" sz="2800" smtClean="0">
              <a:latin typeface="Verdana" pitchFamily="34" charset="0"/>
            </a:endParaRPr>
          </a:p>
        </p:txBody>
      </p:sp>
      <p:sp>
        <p:nvSpPr>
          <p:cNvPr id="57347"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1302458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50938" y="1989138"/>
            <a:ext cx="7793037" cy="1655762"/>
          </a:xfrm>
        </p:spPr>
        <p:txBody>
          <a:bodyPr/>
          <a:lstStyle/>
          <a:p>
            <a:pPr eaLnBrk="1" hangingPunct="1"/>
            <a:r>
              <a:rPr lang="en-GB" sz="2800" smtClean="0">
                <a:latin typeface="Verdana" pitchFamily="34" charset="0"/>
              </a:rPr>
              <a:t>In a law firm what needs to be measured</a:t>
            </a:r>
            <a:br>
              <a:rPr lang="en-GB" sz="2800" smtClean="0">
                <a:latin typeface="Verdana" pitchFamily="34" charset="0"/>
              </a:rPr>
            </a:br>
            <a:r>
              <a:rPr lang="en-GB" sz="2800" smtClean="0">
                <a:latin typeface="Verdana" pitchFamily="34" charset="0"/>
              </a:rPr>
              <a:t/>
            </a:r>
            <a:br>
              <a:rPr lang="en-GB" sz="2800" smtClean="0">
                <a:latin typeface="Verdana" pitchFamily="34" charset="0"/>
              </a:rPr>
            </a:br>
            <a:r>
              <a:rPr lang="en-GB" sz="2800" smtClean="0">
                <a:latin typeface="Verdana" pitchFamily="34" charset="0"/>
              </a:rPr>
              <a:t>- and why?</a:t>
            </a:r>
            <a:endParaRPr lang="en-US" sz="2800" smtClean="0">
              <a:latin typeface="Verdana" pitchFamily="34" charset="0"/>
            </a:endParaRPr>
          </a:p>
        </p:txBody>
      </p:sp>
      <p:sp>
        <p:nvSpPr>
          <p:cNvPr id="59395" name="Rectangle 3"/>
          <p:cNvSpPr>
            <a:spLocks noGrp="1" noChangeArrowheads="1"/>
          </p:cNvSpPr>
          <p:nvPr>
            <p:ph type="body" idx="1"/>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159179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150938" y="214313"/>
            <a:ext cx="7793037" cy="4727575"/>
          </a:xfrm>
        </p:spPr>
        <p:txBody>
          <a:bodyPr/>
          <a:lstStyle/>
          <a:p>
            <a:pPr algn="l" eaLnBrk="1" hangingPunct="1">
              <a:buFont typeface="Wingdings" pitchFamily="2" charset="2"/>
              <a:buNone/>
            </a:pPr>
            <a:r>
              <a:rPr lang="en-GB" sz="2800" dirty="0" smtClean="0">
                <a:latin typeface="Verdana" pitchFamily="34" charset="0"/>
              </a:rPr>
              <a:t>Examples of </a:t>
            </a:r>
            <a:r>
              <a:rPr lang="en-GB" sz="2800" b="1" dirty="0" smtClean="0">
                <a:latin typeface="Verdana" pitchFamily="34" charset="0"/>
              </a:rPr>
              <a:t>what matters</a:t>
            </a: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 </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-How can we measure the financial performance  </a:t>
            </a:r>
            <a:br>
              <a:rPr lang="en-GB" sz="2000" dirty="0" smtClean="0">
                <a:latin typeface="Verdana" pitchFamily="34" charset="0"/>
              </a:rPr>
            </a:br>
            <a:r>
              <a:rPr lang="en-GB" sz="2000" dirty="0" smtClean="0">
                <a:latin typeface="Verdana" pitchFamily="34" charset="0"/>
              </a:rPr>
              <a:t> of each part of our firm?</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-How profitable / loss making are each of our clients?</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-Which parts of our firm generate good cash flow </a:t>
            </a:r>
            <a:br>
              <a:rPr lang="en-GB" sz="2000" dirty="0" smtClean="0">
                <a:latin typeface="Verdana" pitchFamily="34" charset="0"/>
              </a:rPr>
            </a:br>
            <a:r>
              <a:rPr lang="en-GB" sz="2000" dirty="0" smtClean="0">
                <a:latin typeface="Verdana" pitchFamily="34" charset="0"/>
              </a:rPr>
              <a:t> or soak up cash?</a:t>
            </a:r>
            <a:r>
              <a:rPr lang="en-GB" sz="2800" dirty="0" smtClean="0">
                <a:latin typeface="Verdana" pitchFamily="34" charset="0"/>
              </a:rPr>
              <a:t> </a:t>
            </a:r>
            <a:br>
              <a:rPr lang="en-GB" sz="2800" dirty="0" smtClean="0">
                <a:latin typeface="Verdana" pitchFamily="34" charset="0"/>
              </a:rPr>
            </a:br>
            <a:endParaRPr lang="en-US" sz="2800" dirty="0" smtClean="0">
              <a:latin typeface="Verdana" pitchFamily="34" charset="0"/>
            </a:endParaRPr>
          </a:p>
        </p:txBody>
      </p:sp>
      <p:sp>
        <p:nvSpPr>
          <p:cNvPr id="60419"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3408564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468313" y="-1250950"/>
            <a:ext cx="8229600" cy="6249988"/>
          </a:xfrm>
        </p:spPr>
        <p:txBody>
          <a:bodyPr/>
          <a:lstStyle/>
          <a:p>
            <a:pPr algn="l" eaLnBrk="1" hangingPunct="1"/>
            <a:r>
              <a:rPr lang="en-GB" sz="2800" dirty="0" smtClean="0"/>
              <a:t>Do you measure things which do not need to be measured in order to run you business </a:t>
            </a:r>
            <a:br>
              <a:rPr lang="en-GB" sz="2800" dirty="0" smtClean="0"/>
            </a:br>
            <a:r>
              <a:rPr lang="en-GB" sz="2800" dirty="0" smtClean="0"/>
              <a:t/>
            </a:r>
            <a:br>
              <a:rPr lang="en-GB" sz="2800" dirty="0" smtClean="0"/>
            </a:br>
            <a:r>
              <a:rPr lang="en-GB" sz="2800" dirty="0" smtClean="0"/>
              <a:t> - more effectively?</a:t>
            </a:r>
            <a:br>
              <a:rPr lang="en-GB" sz="2800" dirty="0" smtClean="0"/>
            </a:br>
            <a:r>
              <a:rPr lang="en-GB" sz="2800" dirty="0" smtClean="0"/>
              <a:t> - more profitably?</a:t>
            </a:r>
            <a:br>
              <a:rPr lang="en-GB" sz="2800" dirty="0" smtClean="0"/>
            </a:br>
            <a:r>
              <a:rPr lang="en-GB" sz="2800" dirty="0" smtClean="0"/>
              <a:t>-  to generate more cash?</a:t>
            </a:r>
          </a:p>
        </p:txBody>
      </p:sp>
      <p:sp>
        <p:nvSpPr>
          <p:cNvPr id="62467" name="Rectangle 5"/>
          <p:cNvSpPr>
            <a:spLocks noChangeArrowheads="1"/>
          </p:cNvSpPr>
          <p:nvPr/>
        </p:nvSpPr>
        <p:spPr bwMode="auto">
          <a:xfrm>
            <a:off x="1908175" y="5856288"/>
            <a:ext cx="5184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GB" sz="1000" b="1">
                <a:solidFill>
                  <a:srgbClr val="4D4D4D"/>
                </a:solidFill>
                <a:latin typeface="Verdana" pitchFamily="34" charset="0"/>
              </a:rPr>
              <a:t>PETER SCOTT CONSULTING</a:t>
            </a:r>
            <a:endParaRPr lang="en-US" sz="1000" b="1">
              <a:solidFill>
                <a:srgbClr val="4D4D4D"/>
              </a:solidFill>
              <a:latin typeface="Verdana" pitchFamily="34" charset="0"/>
            </a:endParaRPr>
          </a:p>
        </p:txBody>
      </p:sp>
    </p:spTree>
    <p:extLst>
      <p:ext uri="{BB962C8B-B14F-4D97-AF65-F5344CB8AC3E}">
        <p14:creationId xmlns:p14="http://schemas.microsoft.com/office/powerpoint/2010/main" val="117882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02434"/>
          </a:xfrm>
        </p:spPr>
        <p:txBody>
          <a:bodyPr>
            <a:normAutofit/>
          </a:bodyPr>
          <a:lstStyle/>
          <a:p>
            <a:pPr algn="l"/>
            <a:r>
              <a:rPr lang="en-GB" sz="3600" dirty="0" smtClean="0">
                <a:solidFill>
                  <a:srgbClr val="0000FF"/>
                </a:solidFill>
              </a:rPr>
              <a:t>1. Understanding the requirements of the Code of Conduct regarding financial stability</a:t>
            </a:r>
            <a:endParaRPr lang="en-GB" sz="3600" dirty="0">
              <a:solidFill>
                <a:srgbClr val="0000FF"/>
              </a:solidFill>
            </a:endParaRPr>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2053042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50938" y="214313"/>
            <a:ext cx="7793037" cy="4151312"/>
          </a:xfrm>
        </p:spPr>
        <p:txBody>
          <a:bodyPr/>
          <a:lstStyle/>
          <a:p>
            <a:pPr algn="l" eaLnBrk="1" hangingPunct="1"/>
            <a:r>
              <a:rPr lang="en-GB" sz="2400" dirty="0" smtClean="0">
                <a:latin typeface="Verdana" pitchFamily="34" charset="0"/>
              </a:rPr>
              <a:t>Do you / your people use everything you measure / report? </a:t>
            </a:r>
            <a:br>
              <a:rPr lang="en-GB" sz="2400" dirty="0" smtClean="0">
                <a:latin typeface="Verdana" pitchFamily="34" charset="0"/>
              </a:rPr>
            </a:br>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If not – why do you measure it / report it?</a:t>
            </a:r>
            <a:endParaRPr lang="en-US" sz="2400" dirty="0" smtClean="0">
              <a:latin typeface="Verdana" pitchFamily="34" charset="0"/>
            </a:endParaRPr>
          </a:p>
        </p:txBody>
      </p:sp>
      <p:sp>
        <p:nvSpPr>
          <p:cNvPr id="63491" name="Rectangle 3"/>
          <p:cNvSpPr>
            <a:spLocks noGrp="1" noChangeArrowheads="1"/>
          </p:cNvSpPr>
          <p:nvPr>
            <p:ph type="body" idx="1"/>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410624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150938" y="908050"/>
            <a:ext cx="7793037" cy="2808288"/>
          </a:xfrm>
        </p:spPr>
        <p:txBody>
          <a:bodyPr/>
          <a:lstStyle/>
          <a:p>
            <a:pPr algn="l" eaLnBrk="1" hangingPunct="1"/>
            <a:r>
              <a:rPr lang="en-GB" sz="2800" dirty="0" smtClean="0">
                <a:latin typeface="Verdana" pitchFamily="34" charset="0"/>
              </a:rPr>
              <a:t>Is there anything you should measure which you do not currently measure and report on? </a:t>
            </a:r>
            <a:endParaRPr lang="en-US" sz="2800" dirty="0" smtClean="0">
              <a:latin typeface="Verdana" pitchFamily="34" charset="0"/>
            </a:endParaRPr>
          </a:p>
        </p:txBody>
      </p:sp>
      <p:sp>
        <p:nvSpPr>
          <p:cNvPr id="64515"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3858447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150938" y="908050"/>
            <a:ext cx="7793037" cy="2736850"/>
          </a:xfrm>
        </p:spPr>
        <p:txBody>
          <a:bodyPr/>
          <a:lstStyle/>
          <a:p>
            <a:pPr algn="l" eaLnBrk="1" hangingPunct="1"/>
            <a:r>
              <a:rPr lang="en-GB" sz="2800" dirty="0" smtClean="0">
                <a:latin typeface="Verdana" pitchFamily="34" charset="0"/>
              </a:rPr>
              <a:t>Your key performance indicators?</a:t>
            </a:r>
            <a:br>
              <a:rPr lang="en-GB" sz="2800" dirty="0" smtClean="0">
                <a:latin typeface="Verdana" pitchFamily="34" charset="0"/>
              </a:rPr>
            </a:br>
            <a:endParaRPr lang="en-US" sz="2800" dirty="0" smtClean="0">
              <a:solidFill>
                <a:schemeClr val="hlink"/>
              </a:solidFill>
              <a:latin typeface="Verdana" pitchFamily="34" charset="0"/>
            </a:endParaRPr>
          </a:p>
        </p:txBody>
      </p:sp>
      <p:sp>
        <p:nvSpPr>
          <p:cNvPr id="65539"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17778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sz="2800" smtClean="0"/>
              <a:t>Test your KPIs</a:t>
            </a:r>
            <a:endParaRPr lang="en-US" sz="2800" smtClean="0"/>
          </a:p>
        </p:txBody>
      </p:sp>
      <p:sp>
        <p:nvSpPr>
          <p:cNvPr id="66563" name="Rectangle 3"/>
          <p:cNvSpPr>
            <a:spLocks noGrp="1" noChangeArrowheads="1"/>
          </p:cNvSpPr>
          <p:nvPr>
            <p:ph type="body" idx="1"/>
          </p:nvPr>
        </p:nvSpPr>
        <p:spPr>
          <a:xfrm>
            <a:off x="457200" y="2133600"/>
            <a:ext cx="8229600" cy="4319588"/>
          </a:xfrm>
        </p:spPr>
        <p:txBody>
          <a:bodyPr/>
          <a:lstStyle/>
          <a:p>
            <a:pPr eaLnBrk="1" hangingPunct="1">
              <a:lnSpc>
                <a:spcPct val="80000"/>
              </a:lnSpc>
            </a:pPr>
            <a:endParaRPr lang="en-GB" sz="2000" smtClean="0">
              <a:solidFill>
                <a:schemeClr val="tx2"/>
              </a:solidFill>
              <a:latin typeface="Verdana" pitchFamily="34" charset="0"/>
            </a:endParaRPr>
          </a:p>
          <a:p>
            <a:pPr eaLnBrk="1" hangingPunct="1">
              <a:lnSpc>
                <a:spcPct val="80000"/>
              </a:lnSpc>
            </a:pPr>
            <a:r>
              <a:rPr lang="en-GB" sz="2000" smtClean="0">
                <a:latin typeface="Verdana" pitchFamily="34" charset="0"/>
              </a:rPr>
              <a:t>Why do we produce this information?</a:t>
            </a:r>
          </a:p>
          <a:p>
            <a:pPr eaLnBrk="1" hangingPunct="1">
              <a:lnSpc>
                <a:spcPct val="80000"/>
              </a:lnSpc>
            </a:pPr>
            <a:r>
              <a:rPr lang="en-GB" sz="2000" smtClean="0">
                <a:latin typeface="Verdana" pitchFamily="34" charset="0"/>
              </a:rPr>
              <a:t>Does it tell us what we need to know about our business?</a:t>
            </a:r>
          </a:p>
          <a:p>
            <a:pPr eaLnBrk="1" hangingPunct="1">
              <a:lnSpc>
                <a:spcPct val="80000"/>
              </a:lnSpc>
            </a:pPr>
            <a:r>
              <a:rPr lang="en-GB" sz="2000" smtClean="0">
                <a:latin typeface="Verdana" pitchFamily="34" charset="0"/>
              </a:rPr>
              <a:t>What does it not tell us about our business?</a:t>
            </a:r>
          </a:p>
          <a:p>
            <a:pPr eaLnBrk="1" hangingPunct="1">
              <a:lnSpc>
                <a:spcPct val="80000"/>
              </a:lnSpc>
            </a:pPr>
            <a:r>
              <a:rPr lang="en-GB" sz="2000" smtClean="0">
                <a:latin typeface="Verdana" pitchFamily="34" charset="0"/>
              </a:rPr>
              <a:t>Do we ever use this information?</a:t>
            </a:r>
          </a:p>
          <a:p>
            <a:pPr eaLnBrk="1" hangingPunct="1">
              <a:lnSpc>
                <a:spcPct val="80000"/>
              </a:lnSpc>
            </a:pPr>
            <a:r>
              <a:rPr lang="en-GB" sz="2000" smtClean="0">
                <a:latin typeface="Verdana" pitchFamily="34" charset="0"/>
              </a:rPr>
              <a:t>If not then why do we produce it?</a:t>
            </a:r>
          </a:p>
          <a:p>
            <a:pPr eaLnBrk="1" hangingPunct="1">
              <a:lnSpc>
                <a:spcPct val="80000"/>
              </a:lnSpc>
              <a:buFont typeface="Wingdings" pitchFamily="2" charset="2"/>
              <a:buNone/>
            </a:pPr>
            <a:endParaRPr lang="en-GB" sz="2000" smtClean="0">
              <a:solidFill>
                <a:schemeClr val="tx2"/>
              </a:solidFill>
              <a:latin typeface="Verdana" pitchFamily="34" charset="0"/>
            </a:endParaRPr>
          </a:p>
          <a:p>
            <a:pPr eaLnBrk="1" hangingPunct="1">
              <a:lnSpc>
                <a:spcPct val="80000"/>
              </a:lnSpc>
              <a:buFont typeface="Wingdings" pitchFamily="2" charset="2"/>
              <a:buNone/>
            </a:pPr>
            <a:endParaRPr lang="en-GB" sz="2000" smtClean="0">
              <a:solidFill>
                <a:schemeClr val="tx2"/>
              </a:solidFill>
              <a:latin typeface="Verdana" pitchFamily="34" charset="0"/>
            </a:endParaRPr>
          </a:p>
          <a:p>
            <a:pPr eaLnBrk="1" hangingPunct="1">
              <a:lnSpc>
                <a:spcPct val="80000"/>
              </a:lnSpc>
              <a:buFont typeface="Wingdings" pitchFamily="2" charset="2"/>
              <a:buNone/>
            </a:pPr>
            <a:endParaRPr lang="en-GB" sz="2000" smtClean="0">
              <a:solidFill>
                <a:schemeClr val="tx2"/>
              </a:solidFill>
              <a:latin typeface="Verdana" pitchFamily="34" charset="0"/>
            </a:endParaRPr>
          </a:p>
          <a:p>
            <a:pPr eaLnBrk="1" hangingPunct="1">
              <a:lnSpc>
                <a:spcPct val="80000"/>
              </a:lnSpc>
              <a:buFont typeface="Wingdings" pitchFamily="2" charset="2"/>
              <a:buNone/>
            </a:pPr>
            <a:endParaRPr lang="en-GB" sz="2000" smtClean="0">
              <a:solidFill>
                <a:schemeClr val="tx2"/>
              </a:solidFill>
              <a:latin typeface="Verdana" pitchFamily="34" charset="0"/>
            </a:endParaRPr>
          </a:p>
          <a:p>
            <a:pPr algn="ctr" eaLnBrk="1" hangingPunct="1">
              <a:lnSpc>
                <a:spcPct val="80000"/>
              </a:lnSpc>
              <a:buFont typeface="Wingdings" pitchFamily="2" charset="2"/>
              <a:buNone/>
            </a:pPr>
            <a:endParaRPr lang="en-GB" sz="1000" b="1" smtClean="0">
              <a:solidFill>
                <a:srgbClr val="4D4D4D"/>
              </a:solidFill>
              <a:latin typeface="Verdana" pitchFamily="34" charset="0"/>
            </a:endParaRPr>
          </a:p>
          <a:p>
            <a:pPr algn="ctr" eaLnBrk="1" hangingPunct="1">
              <a:lnSpc>
                <a:spcPct val="80000"/>
              </a:lnSpc>
              <a:buFont typeface="Wingdings" pitchFamily="2" charset="2"/>
              <a:buNone/>
            </a:pPr>
            <a:endParaRPr lang="en-GB" sz="1000" b="1" smtClean="0">
              <a:solidFill>
                <a:srgbClr val="4D4D4D"/>
              </a:solidFill>
              <a:latin typeface="Verdana" pitchFamily="34" charset="0"/>
            </a:endParaRPr>
          </a:p>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a:p>
            <a:pPr eaLnBrk="1" hangingPunct="1">
              <a:lnSpc>
                <a:spcPct val="80000"/>
              </a:lnSpc>
              <a:buFont typeface="Wingdings" pitchFamily="2" charset="2"/>
              <a:buNone/>
            </a:pP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1706734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150938" y="981075"/>
            <a:ext cx="7793037" cy="3743325"/>
          </a:xfrm>
        </p:spPr>
        <p:txBody>
          <a:bodyPr/>
          <a:lstStyle/>
          <a:p>
            <a:pPr algn="l" eaLnBrk="1" hangingPunct="1"/>
            <a:r>
              <a:rPr lang="en-GB" sz="2800" dirty="0" smtClean="0">
                <a:latin typeface="Verdana" pitchFamily="34" charset="0"/>
              </a:rPr>
              <a:t>Real time or historical information?</a:t>
            </a:r>
            <a:br>
              <a:rPr lang="en-GB" sz="2800" dirty="0" smtClean="0">
                <a:latin typeface="Verdana" pitchFamily="34" charset="0"/>
              </a:rPr>
            </a:br>
            <a:r>
              <a:rPr lang="en-GB" sz="2800" dirty="0" smtClean="0">
                <a:latin typeface="Verdana" pitchFamily="34" charset="0"/>
              </a:rPr>
              <a:t/>
            </a:r>
            <a:br>
              <a:rPr lang="en-GB" sz="2800" dirty="0" smtClean="0">
                <a:latin typeface="Verdana" pitchFamily="34" charset="0"/>
              </a:rPr>
            </a:br>
            <a:r>
              <a:rPr lang="en-GB" sz="2000" dirty="0" smtClean="0">
                <a:latin typeface="Verdana" pitchFamily="34" charset="0"/>
              </a:rPr>
              <a:t>For example</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 billings</a:t>
            </a:r>
            <a:br>
              <a:rPr lang="en-GB" sz="2000" dirty="0" smtClean="0">
                <a:latin typeface="Verdana" pitchFamily="34" charset="0"/>
              </a:rPr>
            </a:br>
            <a:r>
              <a:rPr lang="en-GB" sz="2000" dirty="0" smtClean="0">
                <a:latin typeface="Verdana" pitchFamily="34" charset="0"/>
              </a:rPr>
              <a:t/>
            </a:r>
            <a:br>
              <a:rPr lang="en-GB" sz="2000" dirty="0" smtClean="0">
                <a:latin typeface="Verdana" pitchFamily="34" charset="0"/>
              </a:rPr>
            </a:br>
            <a:r>
              <a:rPr lang="en-GB" sz="2000" dirty="0" smtClean="0">
                <a:latin typeface="Verdana" pitchFamily="34" charset="0"/>
              </a:rPr>
              <a:t>- input</a:t>
            </a:r>
            <a:endParaRPr lang="en-US" sz="2000" dirty="0" smtClean="0">
              <a:latin typeface="Verdana" pitchFamily="34" charset="0"/>
            </a:endParaRPr>
          </a:p>
        </p:txBody>
      </p:sp>
      <p:sp>
        <p:nvSpPr>
          <p:cNvPr id="67587"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49219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1052513"/>
            <a:ext cx="7793037" cy="4464050"/>
          </a:xfrm>
        </p:spPr>
        <p:txBody>
          <a:bodyPr>
            <a:normAutofit fontScale="90000"/>
          </a:bodyPr>
          <a:lstStyle/>
          <a:p>
            <a:pPr algn="l" eaLnBrk="1" hangingPunct="1">
              <a:defRPr/>
            </a:pPr>
            <a:r>
              <a:rPr lang="en-US" sz="2800" dirty="0" smtClean="0">
                <a:latin typeface="Verdana" pitchFamily="34" charset="0"/>
              </a:rPr>
              <a:t/>
            </a:r>
            <a:br>
              <a:rPr lang="en-US" sz="2800" dirty="0" smtClean="0">
                <a:latin typeface="Verdana" pitchFamily="34" charset="0"/>
              </a:rPr>
            </a:br>
            <a:r>
              <a:rPr lang="en-US" sz="2800" dirty="0" smtClean="0">
                <a:latin typeface="Verdana" pitchFamily="34" charset="0"/>
              </a:rPr>
              <a:t/>
            </a:r>
            <a:br>
              <a:rPr lang="en-US" sz="2800" dirty="0" smtClean="0">
                <a:latin typeface="Verdana" pitchFamily="34" charset="0"/>
              </a:rPr>
            </a:br>
            <a:r>
              <a:rPr lang="en-US" sz="2800" dirty="0" smtClean="0">
                <a:latin typeface="Verdana" pitchFamily="34" charset="0"/>
              </a:rPr>
              <a:t/>
            </a:r>
            <a:br>
              <a:rPr lang="en-US" sz="2800" dirty="0" smtClean="0">
                <a:latin typeface="Verdana" pitchFamily="34" charset="0"/>
              </a:rPr>
            </a:br>
            <a:r>
              <a:rPr lang="en-US" sz="2700" dirty="0" smtClean="0">
                <a:latin typeface="Verdana" pitchFamily="34" charset="0"/>
              </a:rPr>
              <a:t>Your desired </a:t>
            </a:r>
            <a:r>
              <a:rPr lang="en-US" sz="2200" b="1" dirty="0" smtClean="0">
                <a:latin typeface="Verdana" pitchFamily="34" charset="0"/>
              </a:rPr>
              <a:t>Outcomes?</a:t>
            </a:r>
            <a:r>
              <a:rPr lang="en-US" sz="2000" b="1" dirty="0" smtClean="0">
                <a:latin typeface="Verdana" pitchFamily="34" charset="0"/>
              </a:rPr>
              <a:t/>
            </a:r>
            <a:br>
              <a:rPr lang="en-US" sz="2000" b="1" dirty="0" smtClean="0">
                <a:latin typeface="Verdana" pitchFamily="34" charset="0"/>
              </a:rPr>
            </a:br>
            <a:r>
              <a:rPr lang="en-US" sz="2000" dirty="0" smtClean="0">
                <a:latin typeface="Verdana" pitchFamily="34" charset="0"/>
              </a:rPr>
              <a:t/>
            </a:r>
            <a:br>
              <a:rPr lang="en-US" sz="2000" dirty="0" smtClean="0">
                <a:latin typeface="Verdana" pitchFamily="34" charset="0"/>
              </a:rPr>
            </a:br>
            <a:r>
              <a:rPr lang="en-US" sz="2000" dirty="0" smtClean="0">
                <a:latin typeface="Verdana" pitchFamily="34" charset="0"/>
              </a:rPr>
              <a:t>- Accelerating cash flow?</a:t>
            </a:r>
            <a:br>
              <a:rPr lang="en-US" sz="2000" dirty="0" smtClean="0">
                <a:latin typeface="Verdana" pitchFamily="34" charset="0"/>
              </a:rPr>
            </a:br>
            <a:r>
              <a:rPr lang="en-US" sz="2000" dirty="0" smtClean="0">
                <a:latin typeface="Verdana" pitchFamily="34" charset="0"/>
              </a:rPr>
              <a:t>- Improving profitability?</a:t>
            </a:r>
            <a:br>
              <a:rPr lang="en-US" sz="2000" dirty="0" smtClean="0">
                <a:latin typeface="Verdana" pitchFamily="34" charset="0"/>
              </a:rPr>
            </a:br>
            <a:r>
              <a:rPr lang="en-US" sz="2000" dirty="0" smtClean="0">
                <a:latin typeface="Verdana" pitchFamily="34" charset="0"/>
              </a:rPr>
              <a:t>- Building performance?</a:t>
            </a:r>
            <a:br>
              <a:rPr lang="en-US" sz="2000" dirty="0" smtClean="0">
                <a:latin typeface="Verdana" pitchFamily="34" charset="0"/>
              </a:rPr>
            </a:br>
            <a:r>
              <a:rPr lang="en-US" sz="2000" dirty="0" smtClean="0">
                <a:latin typeface="Verdana" pitchFamily="34" charset="0"/>
              </a:rPr>
              <a:t>- Effective business development?</a:t>
            </a:r>
            <a:br>
              <a:rPr lang="en-US" sz="2000" dirty="0" smtClean="0">
                <a:latin typeface="Verdana" pitchFamily="34" charset="0"/>
              </a:rPr>
            </a:br>
            <a:r>
              <a:rPr lang="en-US" sz="2000" dirty="0" smtClean="0">
                <a:latin typeface="Verdana" pitchFamily="34" charset="0"/>
              </a:rPr>
              <a:t>- Managing your risks and compliance?</a:t>
            </a:r>
            <a:br>
              <a:rPr lang="en-US" sz="2000" dirty="0" smtClean="0">
                <a:latin typeface="Verdana" pitchFamily="34" charset="0"/>
              </a:rPr>
            </a:br>
            <a:r>
              <a:rPr lang="en-US" sz="2000" dirty="0" smtClean="0">
                <a:latin typeface="Verdana" pitchFamily="34" charset="0"/>
              </a:rPr>
              <a:t/>
            </a:r>
            <a:br>
              <a:rPr lang="en-US" sz="2000" dirty="0" smtClean="0">
                <a:latin typeface="Verdana" pitchFamily="34" charset="0"/>
              </a:rPr>
            </a:br>
            <a:r>
              <a:rPr lang="en-US" sz="2000" dirty="0" smtClean="0">
                <a:latin typeface="Verdana" pitchFamily="34" charset="0"/>
              </a:rPr>
              <a:t>- Others?</a:t>
            </a:r>
            <a:br>
              <a:rPr lang="en-US" sz="2000" dirty="0" smtClean="0">
                <a:latin typeface="Verdana" pitchFamily="34" charset="0"/>
              </a:rPr>
            </a:br>
            <a:r>
              <a:rPr lang="en-US" sz="2800" dirty="0" smtClean="0">
                <a:latin typeface="Verdana" pitchFamily="34" charset="0"/>
              </a:rPr>
              <a:t/>
            </a:r>
            <a:br>
              <a:rPr lang="en-US" sz="2800" dirty="0" smtClean="0">
                <a:latin typeface="Verdana" pitchFamily="34" charset="0"/>
              </a:rPr>
            </a:br>
            <a:r>
              <a:rPr lang="en-US" sz="2800" dirty="0" smtClean="0">
                <a:latin typeface="Verdana" pitchFamily="34" charset="0"/>
              </a:rPr>
              <a:t> </a:t>
            </a:r>
          </a:p>
        </p:txBody>
      </p:sp>
      <p:sp>
        <p:nvSpPr>
          <p:cNvPr id="69635" name="Rectangle 3"/>
          <p:cNvSpPr>
            <a:spLocks noGrp="1" noChangeArrowheads="1"/>
          </p:cNvSpPr>
          <p:nvPr>
            <p:ph type="body" idx="1"/>
          </p:nvPr>
        </p:nvSpPr>
        <p:spPr>
          <a:xfrm>
            <a:off x="1182688" y="5876925"/>
            <a:ext cx="7772400" cy="255588"/>
          </a:xfrm>
        </p:spPr>
        <p:txBody>
          <a:bodyPr/>
          <a:lstStyle/>
          <a:p>
            <a:pPr algn="ctr" eaLnBrk="1" hangingPunct="1">
              <a:lnSpc>
                <a:spcPct val="80000"/>
              </a:lnSpc>
              <a:buFont typeface="Wingdings" pitchFamily="2" charset="2"/>
              <a:buNone/>
            </a:pPr>
            <a:r>
              <a:rPr lang="en-GB" sz="1000" b="1" dirty="0" smtClean="0">
                <a:solidFill>
                  <a:srgbClr val="4D4D4D"/>
                </a:solidFill>
                <a:latin typeface="Verdana" pitchFamily="34" charset="0"/>
              </a:rPr>
              <a:t>PETER SCOTT CONSULTING</a:t>
            </a:r>
            <a:endParaRPr lang="en-US" sz="1000" b="1" dirty="0" smtClean="0">
              <a:solidFill>
                <a:srgbClr val="4D4D4D"/>
              </a:solidFill>
              <a:latin typeface="Verdana" pitchFamily="34" charset="0"/>
            </a:endParaRPr>
          </a:p>
        </p:txBody>
      </p:sp>
    </p:spTree>
    <p:extLst>
      <p:ext uri="{BB962C8B-B14F-4D97-AF65-F5344CB8AC3E}">
        <p14:creationId xmlns:p14="http://schemas.microsoft.com/office/powerpoint/2010/main" val="4284298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50938" y="1052513"/>
            <a:ext cx="7793037" cy="1800225"/>
          </a:xfrm>
        </p:spPr>
        <p:txBody>
          <a:bodyPr/>
          <a:lstStyle/>
          <a:p>
            <a:pPr eaLnBrk="1" hangingPunct="1"/>
            <a:r>
              <a:rPr lang="en-GB" sz="2400" smtClean="0">
                <a:latin typeface="Verdana" pitchFamily="34" charset="0"/>
              </a:rPr>
              <a:t>Hard copy or available on line?</a:t>
            </a:r>
            <a:endParaRPr lang="en-US" sz="2400" smtClean="0">
              <a:latin typeface="Verdana" pitchFamily="34" charset="0"/>
            </a:endParaRPr>
          </a:p>
        </p:txBody>
      </p:sp>
      <p:sp>
        <p:nvSpPr>
          <p:cNvPr id="75779" name="Rectangle 3"/>
          <p:cNvSpPr>
            <a:spLocks noGrp="1" noChangeArrowheads="1"/>
          </p:cNvSpPr>
          <p:nvPr>
            <p:ph type="body" idx="1"/>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2554576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150938" y="214313"/>
            <a:ext cx="7793037" cy="4078287"/>
          </a:xfrm>
        </p:spPr>
        <p:txBody>
          <a:bodyPr/>
          <a:lstStyle/>
          <a:p>
            <a:pPr eaLnBrk="1" hangingPunct="1"/>
            <a:r>
              <a:rPr lang="en-GB" sz="2400" smtClean="0">
                <a:latin typeface="Verdana" pitchFamily="34" charset="0"/>
              </a:rPr>
              <a:t/>
            </a:r>
            <a:br>
              <a:rPr lang="en-GB" sz="2400" smtClean="0">
                <a:latin typeface="Verdana" pitchFamily="34" charset="0"/>
              </a:rPr>
            </a:br>
            <a:r>
              <a:rPr lang="en-GB" sz="2400" smtClean="0">
                <a:latin typeface="Verdana" pitchFamily="34" charset="0"/>
              </a:rPr>
              <a:t/>
            </a:r>
            <a:br>
              <a:rPr lang="en-GB" sz="2400" smtClean="0">
                <a:latin typeface="Verdana" pitchFamily="34" charset="0"/>
              </a:rPr>
            </a:br>
            <a:r>
              <a:rPr lang="en-GB" sz="2400" smtClean="0">
                <a:latin typeface="Verdana" pitchFamily="34" charset="0"/>
              </a:rPr>
              <a:t/>
            </a:r>
            <a:br>
              <a:rPr lang="en-GB" sz="2400" smtClean="0">
                <a:latin typeface="Verdana" pitchFamily="34" charset="0"/>
              </a:rPr>
            </a:br>
            <a:r>
              <a:rPr lang="en-GB" sz="2400" smtClean="0">
                <a:latin typeface="Verdana" pitchFamily="34" charset="0"/>
              </a:rPr>
              <a:t>Frequency of reporting?</a:t>
            </a:r>
            <a:endParaRPr lang="en-US" sz="2400" smtClean="0">
              <a:latin typeface="Verdana" pitchFamily="34" charset="0"/>
            </a:endParaRPr>
          </a:p>
        </p:txBody>
      </p:sp>
      <p:sp>
        <p:nvSpPr>
          <p:cNvPr id="76803"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1099336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150938" y="836613"/>
            <a:ext cx="7793037" cy="2449512"/>
          </a:xfrm>
        </p:spPr>
        <p:txBody>
          <a:bodyPr/>
          <a:lstStyle/>
          <a:p>
            <a:pPr eaLnBrk="1" hangingPunct="1"/>
            <a:r>
              <a:rPr lang="en-GB" sz="2400" smtClean="0">
                <a:solidFill>
                  <a:srgbClr val="FF0000"/>
                </a:solidFill>
                <a:latin typeface="Verdana" pitchFamily="34" charset="0"/>
              </a:rPr>
              <a:t>NB</a:t>
            </a:r>
            <a:r>
              <a:rPr lang="en-GB" sz="2400" smtClean="0">
                <a:latin typeface="Verdana" pitchFamily="34" charset="0"/>
              </a:rPr>
              <a:t> - inaccurate reports destroy credibility </a:t>
            </a:r>
            <a:endParaRPr lang="en-US" sz="2400" smtClean="0">
              <a:latin typeface="Verdana" pitchFamily="34" charset="0"/>
            </a:endParaRPr>
          </a:p>
        </p:txBody>
      </p:sp>
      <p:sp>
        <p:nvSpPr>
          <p:cNvPr id="77827"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2179097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150938" y="214313"/>
            <a:ext cx="7793037" cy="4006850"/>
          </a:xfrm>
        </p:spPr>
        <p:txBody>
          <a:bodyPr/>
          <a:lstStyle/>
          <a:p>
            <a:pPr algn="l" eaLnBrk="1" hangingPunct="1"/>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Who needs what?</a:t>
            </a:r>
            <a:br>
              <a:rPr lang="en-GB" sz="2400" dirty="0" smtClean="0">
                <a:latin typeface="Verdana" pitchFamily="34" charset="0"/>
              </a:rPr>
            </a:br>
            <a:r>
              <a:rPr lang="en-GB" sz="2400" dirty="0" smtClean="0">
                <a:latin typeface="Verdana" pitchFamily="34" charset="0"/>
              </a:rPr>
              <a:t/>
            </a:r>
            <a:br>
              <a:rPr lang="en-GB" sz="2400" dirty="0" smtClean="0">
                <a:latin typeface="Verdana" pitchFamily="34" charset="0"/>
              </a:rPr>
            </a:br>
            <a:r>
              <a:rPr lang="en-GB" sz="2800" dirty="0" smtClean="0">
                <a:latin typeface="Verdana" pitchFamily="34" charset="0"/>
              </a:rPr>
              <a:t/>
            </a:r>
            <a:br>
              <a:rPr lang="en-GB" sz="2800" dirty="0" smtClean="0">
                <a:latin typeface="Verdana" pitchFamily="34" charset="0"/>
              </a:rPr>
            </a:br>
            <a:r>
              <a:rPr lang="en-GB" sz="2200" dirty="0" smtClean="0">
                <a:latin typeface="Verdana" pitchFamily="34" charset="0"/>
              </a:rPr>
              <a:t>How far do you disseminate financial information in your firm?</a:t>
            </a:r>
            <a:br>
              <a:rPr lang="en-GB" sz="2200" dirty="0" smtClean="0">
                <a:latin typeface="Verdana" pitchFamily="34" charset="0"/>
              </a:rPr>
            </a:br>
            <a:r>
              <a:rPr lang="en-GB" sz="2200" dirty="0" smtClean="0">
                <a:latin typeface="Verdana" pitchFamily="34" charset="0"/>
              </a:rPr>
              <a:t/>
            </a:r>
            <a:br>
              <a:rPr lang="en-GB" sz="2200" dirty="0" smtClean="0">
                <a:latin typeface="Verdana" pitchFamily="34" charset="0"/>
              </a:rPr>
            </a:br>
            <a:r>
              <a:rPr lang="en-GB" sz="2200" dirty="0" smtClean="0">
                <a:latin typeface="Verdana" pitchFamily="34" charset="0"/>
              </a:rPr>
              <a:t>- and for what purpose?</a:t>
            </a:r>
            <a:r>
              <a:rPr lang="en-GB" sz="2800" dirty="0" smtClean="0">
                <a:latin typeface="Verdana" pitchFamily="34" charset="0"/>
              </a:rPr>
              <a:t/>
            </a:r>
            <a:br>
              <a:rPr lang="en-GB" sz="2800" dirty="0" smtClean="0">
                <a:latin typeface="Verdana" pitchFamily="34" charset="0"/>
              </a:rPr>
            </a:br>
            <a:endParaRPr lang="en-US" sz="2800" dirty="0" smtClean="0">
              <a:latin typeface="Verdana" pitchFamily="34" charset="0"/>
            </a:endParaRPr>
          </a:p>
        </p:txBody>
      </p:sp>
      <p:sp>
        <p:nvSpPr>
          <p:cNvPr id="74755"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12251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800" dirty="0">
                <a:solidFill>
                  <a:schemeClr val="tx2"/>
                </a:solidFill>
              </a:rPr>
              <a:t>PETER SCOTT CONSULTING</a:t>
            </a:r>
          </a:p>
        </p:txBody>
      </p:sp>
      <p:sp>
        <p:nvSpPr>
          <p:cNvPr id="378882" name="Rectangle 2"/>
          <p:cNvSpPr>
            <a:spLocks noGrp="1" noChangeArrowheads="1"/>
          </p:cNvSpPr>
          <p:nvPr>
            <p:ph type="title"/>
          </p:nvPr>
        </p:nvSpPr>
        <p:spPr/>
        <p:txBody>
          <a:bodyPr/>
          <a:lstStyle/>
          <a:p>
            <a:pPr algn="l"/>
            <a:r>
              <a:rPr lang="en-US" sz="3200" b="1" dirty="0" smtClean="0">
                <a:latin typeface="Verdana" pitchFamily="34" charset="0"/>
              </a:rPr>
              <a:t>“stability”</a:t>
            </a:r>
            <a:endParaRPr lang="en-US" sz="3200" b="1" dirty="0">
              <a:latin typeface="Verdana" pitchFamily="34" charset="0"/>
            </a:endParaRPr>
          </a:p>
        </p:txBody>
      </p:sp>
      <p:sp>
        <p:nvSpPr>
          <p:cNvPr id="378883" name="Rectangle 3"/>
          <p:cNvSpPr>
            <a:spLocks noGrp="1" noChangeArrowheads="1"/>
          </p:cNvSpPr>
          <p:nvPr>
            <p:ph type="body" idx="1"/>
          </p:nvPr>
        </p:nvSpPr>
        <p:spPr/>
        <p:txBody>
          <a:bodyPr/>
          <a:lstStyle/>
          <a:p>
            <a:pPr marL="0" indent="0">
              <a:buNone/>
            </a:pPr>
            <a:r>
              <a:rPr lang="en-US" sz="3600" dirty="0" smtClean="0"/>
              <a:t>Firmly fixed or established;</a:t>
            </a:r>
          </a:p>
          <a:p>
            <a:pPr marL="0" indent="0">
              <a:buNone/>
            </a:pPr>
            <a:r>
              <a:rPr lang="en-US" sz="3600" dirty="0" smtClean="0"/>
              <a:t>Not readily changing or fluctuating; </a:t>
            </a:r>
          </a:p>
          <a:p>
            <a:pPr marL="0" indent="0">
              <a:buNone/>
            </a:pPr>
            <a:r>
              <a:rPr lang="en-US" sz="3600" dirty="0" smtClean="0"/>
              <a:t>Not easily destroyed or decomposed</a:t>
            </a:r>
            <a:endParaRPr lang="en-US" sz="3600" dirty="0"/>
          </a:p>
        </p:txBody>
      </p:sp>
    </p:spTree>
    <p:extLst>
      <p:ext uri="{BB962C8B-B14F-4D97-AF65-F5344CB8AC3E}">
        <p14:creationId xmlns:p14="http://schemas.microsoft.com/office/powerpoint/2010/main" val="904023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116013" y="836613"/>
            <a:ext cx="7793037" cy="4105275"/>
          </a:xfrm>
        </p:spPr>
        <p:txBody>
          <a:bodyPr/>
          <a:lstStyle/>
          <a:p>
            <a:pPr algn="l" eaLnBrk="1" hangingPunct="1"/>
            <a:r>
              <a:rPr lang="en-GB" sz="2400" dirty="0" smtClean="0">
                <a:latin typeface="Verdana" pitchFamily="34" charset="0"/>
              </a:rPr>
              <a:t>Is it enough just to provide reports – or do you need to do more?</a:t>
            </a:r>
            <a:br>
              <a:rPr lang="en-GB" sz="2400" dirty="0" smtClean="0">
                <a:latin typeface="Verdana" pitchFamily="34" charset="0"/>
              </a:rPr>
            </a:br>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The role of financial education in a law firm?</a:t>
            </a:r>
            <a:br>
              <a:rPr lang="en-GB" sz="2400" dirty="0" smtClean="0">
                <a:latin typeface="Verdana" pitchFamily="34" charset="0"/>
              </a:rPr>
            </a:br>
            <a:endParaRPr lang="en-US" sz="2400" dirty="0" smtClean="0">
              <a:latin typeface="Verdana" pitchFamily="34" charset="0"/>
            </a:endParaRPr>
          </a:p>
        </p:txBody>
      </p:sp>
      <p:sp>
        <p:nvSpPr>
          <p:cNvPr id="72707"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579017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title"/>
          </p:nvPr>
        </p:nvSpPr>
        <p:spPr/>
        <p:txBody>
          <a:bodyPr>
            <a:normAutofit/>
          </a:bodyPr>
          <a:lstStyle/>
          <a:p>
            <a:pPr algn="l"/>
            <a:r>
              <a:rPr lang="en-US" sz="3200" dirty="0" smtClean="0"/>
              <a:t>Financial education and training</a:t>
            </a:r>
            <a:endParaRPr lang="en-US" sz="3200" dirty="0"/>
          </a:p>
        </p:txBody>
      </p:sp>
      <p:sp>
        <p:nvSpPr>
          <p:cNvPr id="2" name="Content Placeholder 1"/>
          <p:cNvSpPr>
            <a:spLocks noGrp="1"/>
          </p:cNvSpPr>
          <p:nvPr>
            <p:ph idx="1"/>
          </p:nvPr>
        </p:nvSpPr>
        <p:spPr/>
        <p:txBody>
          <a:bodyPr>
            <a:normAutofit/>
          </a:bodyPr>
          <a:lstStyle/>
          <a:p>
            <a:pPr marL="0" indent="0">
              <a:buNone/>
            </a:pPr>
            <a:r>
              <a:rPr lang="en-GB" sz="2800" i="1" dirty="0" smtClean="0"/>
              <a:t>“I don’t have a clue about the financial reports I receive”</a:t>
            </a:r>
          </a:p>
          <a:p>
            <a:pPr marL="0" indent="0">
              <a:buNone/>
            </a:pPr>
            <a:endParaRPr lang="en-GB" sz="2800" i="1" dirty="0"/>
          </a:p>
          <a:p>
            <a:pPr>
              <a:buFont typeface="Wingdings" pitchFamily="2" charset="2"/>
              <a:buChar char="q"/>
            </a:pPr>
            <a:r>
              <a:rPr lang="en-GB" sz="2400" dirty="0" smtClean="0"/>
              <a:t>What do you want each partner / fee earner to financially manage?</a:t>
            </a:r>
          </a:p>
          <a:p>
            <a:pPr>
              <a:buFont typeface="Wingdings" pitchFamily="2" charset="2"/>
              <a:buChar char="q"/>
            </a:pPr>
            <a:r>
              <a:rPr lang="en-GB" sz="2400" dirty="0" smtClean="0"/>
              <a:t>What do they need to know to be able to do this? </a:t>
            </a:r>
            <a:endParaRPr lang="en-GB" sz="2400" dirty="0"/>
          </a:p>
        </p:txBody>
      </p:sp>
      <p:sp>
        <p:nvSpPr>
          <p:cNvPr id="4" name="Footer Placeholder 3"/>
          <p:cNvSpPr>
            <a:spLocks noGrp="1"/>
          </p:cNvSpPr>
          <p:nvPr>
            <p:ph type="ftr" sz="quarter" idx="11"/>
          </p:nvPr>
        </p:nvSpPr>
        <p:spPr/>
        <p:txBody>
          <a:bodyPr/>
          <a:lstStyle/>
          <a:p>
            <a:r>
              <a:rPr lang="en-US" sz="1800" dirty="0">
                <a:solidFill>
                  <a:schemeClr val="tx2"/>
                </a:solidFill>
              </a:rPr>
              <a:t>PETER SCOTT CONSULTING</a:t>
            </a:r>
          </a:p>
        </p:txBody>
      </p:sp>
    </p:spTree>
    <p:extLst>
      <p:ext uri="{BB962C8B-B14F-4D97-AF65-F5344CB8AC3E}">
        <p14:creationId xmlns:p14="http://schemas.microsoft.com/office/powerpoint/2010/main" val="3515424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150938" y="214313"/>
            <a:ext cx="7793037" cy="4870450"/>
          </a:xfrm>
        </p:spPr>
        <p:txBody>
          <a:bodyPr/>
          <a:lstStyle/>
          <a:p>
            <a:pPr algn="l" eaLnBrk="1" hangingPunct="1"/>
            <a:r>
              <a:rPr lang="en-GB" sz="2400" dirty="0" smtClean="0">
                <a:latin typeface="Verdana" pitchFamily="34" charset="0"/>
              </a:rPr>
              <a:t>Do your partners / other fee earners have financial knowledge gaps?</a:t>
            </a:r>
            <a:br>
              <a:rPr lang="en-GB" sz="2400" dirty="0" smtClean="0">
                <a:latin typeface="Verdana" pitchFamily="34" charset="0"/>
              </a:rPr>
            </a:br>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Do they understand why you provide them with financial reports?</a:t>
            </a:r>
            <a:br>
              <a:rPr lang="en-GB" sz="2400" dirty="0" smtClean="0">
                <a:latin typeface="Verdana" pitchFamily="34" charset="0"/>
              </a:rPr>
            </a:br>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Do they understand why you are asking them to take a certain action? </a:t>
            </a:r>
            <a:endParaRPr lang="en-US" sz="2400" dirty="0" smtClean="0">
              <a:latin typeface="Verdana" pitchFamily="34" charset="0"/>
            </a:endParaRPr>
          </a:p>
        </p:txBody>
      </p:sp>
      <p:sp>
        <p:nvSpPr>
          <p:cNvPr id="71683"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541289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150938" y="765175"/>
            <a:ext cx="7793037" cy="4031977"/>
          </a:xfrm>
        </p:spPr>
        <p:txBody>
          <a:bodyPr/>
          <a:lstStyle/>
          <a:p>
            <a:pPr algn="l" eaLnBrk="1" hangingPunct="1"/>
            <a:r>
              <a:rPr lang="en-GB" sz="2400" dirty="0" smtClean="0">
                <a:latin typeface="Verdana" pitchFamily="34" charset="0"/>
              </a:rPr>
              <a:t>Would a financial education programme for your firm help to achieve desired outcomes?</a:t>
            </a:r>
            <a:br>
              <a:rPr lang="en-GB" sz="2400" dirty="0" smtClean="0">
                <a:latin typeface="Verdana" pitchFamily="34" charset="0"/>
              </a:rPr>
            </a:br>
            <a:r>
              <a:rPr lang="en-GB" sz="2400" dirty="0">
                <a:latin typeface="Verdana" pitchFamily="34" charset="0"/>
              </a:rPr>
              <a:t/>
            </a:r>
            <a:br>
              <a:rPr lang="en-GB" sz="2400" dirty="0">
                <a:latin typeface="Verdana" pitchFamily="34" charset="0"/>
              </a:rPr>
            </a:br>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NB – training is a good way to demonstrate compliance</a:t>
            </a:r>
            <a:br>
              <a:rPr lang="en-GB" sz="2400" dirty="0" smtClean="0">
                <a:latin typeface="Verdana" pitchFamily="34" charset="0"/>
              </a:rPr>
            </a:br>
            <a:r>
              <a:rPr lang="en-GB" sz="2400" dirty="0">
                <a:latin typeface="Verdana" pitchFamily="34" charset="0"/>
              </a:rPr>
              <a:t/>
            </a:r>
            <a:br>
              <a:rPr lang="en-GB" sz="2400" dirty="0">
                <a:latin typeface="Verdana" pitchFamily="34" charset="0"/>
              </a:rPr>
            </a:br>
            <a:endParaRPr lang="en-US" sz="2400" dirty="0" smtClean="0">
              <a:latin typeface="Verdana" pitchFamily="34" charset="0"/>
            </a:endParaRPr>
          </a:p>
        </p:txBody>
      </p:sp>
      <p:sp>
        <p:nvSpPr>
          <p:cNvPr id="73731" name="Rectangle 3"/>
          <p:cNvSpPr>
            <a:spLocks noGrp="1" noChangeArrowheads="1"/>
          </p:cNvSpPr>
          <p:nvPr>
            <p:ph type="body" idx="4294967295"/>
          </p:nvPr>
        </p:nvSpPr>
        <p:spPr>
          <a:xfrm>
            <a:off x="1182688" y="5876925"/>
            <a:ext cx="7772400" cy="255588"/>
          </a:xfrm>
        </p:spPr>
        <p:txBody>
          <a:bodyPr/>
          <a:lstStyle/>
          <a:p>
            <a:pPr algn="ctr" eaLnBrk="1" hangingPunct="1">
              <a:lnSpc>
                <a:spcPct val="80000"/>
              </a:lnSpc>
              <a:buFont typeface="Wingdings" pitchFamily="2" charset="2"/>
              <a:buNone/>
            </a:pPr>
            <a:r>
              <a:rPr lang="en-GB" sz="1000" b="1" smtClean="0">
                <a:solidFill>
                  <a:srgbClr val="4D4D4D"/>
                </a:solidFill>
                <a:latin typeface="Verdana" pitchFamily="34" charset="0"/>
              </a:rPr>
              <a:t>PETER SCOTT CONSULTING</a:t>
            </a:r>
            <a:endParaRPr lang="en-US" sz="1000" b="1" smtClean="0">
              <a:solidFill>
                <a:srgbClr val="4D4D4D"/>
              </a:solidFill>
              <a:latin typeface="Verdana" pitchFamily="34" charset="0"/>
            </a:endParaRPr>
          </a:p>
        </p:txBody>
      </p:sp>
    </p:spTree>
    <p:extLst>
      <p:ext uri="{BB962C8B-B14F-4D97-AF65-F5344CB8AC3E}">
        <p14:creationId xmlns:p14="http://schemas.microsoft.com/office/powerpoint/2010/main" val="3563736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2664296"/>
          </a:xfrm>
        </p:spPr>
        <p:txBody>
          <a:bodyPr>
            <a:normAutofit/>
          </a:bodyPr>
          <a:lstStyle/>
          <a:p>
            <a:pPr algn="l"/>
            <a:r>
              <a:rPr lang="en-GB" sz="3600" dirty="0" smtClean="0">
                <a:solidFill>
                  <a:srgbClr val="0000FF"/>
                </a:solidFill>
              </a:rPr>
              <a:t>4. Managing</a:t>
            </a:r>
            <a:r>
              <a:rPr lang="en-GB" sz="3600" i="1" dirty="0" smtClean="0">
                <a:solidFill>
                  <a:srgbClr val="0000FF"/>
                </a:solidFill>
              </a:rPr>
              <a:t> </a:t>
            </a:r>
            <a:r>
              <a:rPr lang="en-GB" sz="3600" dirty="0" smtClean="0">
                <a:solidFill>
                  <a:srgbClr val="0000FF"/>
                </a:solidFill>
              </a:rPr>
              <a:t>partner compliance and performance to achieve financial stability</a:t>
            </a:r>
            <a:r>
              <a:rPr lang="en-GB" sz="3600" dirty="0" smtClean="0">
                <a:solidFill>
                  <a:schemeClr val="tx2"/>
                </a:solidFill>
              </a:rPr>
              <a:t/>
            </a:r>
            <a:br>
              <a:rPr lang="en-GB" sz="3600" dirty="0" smtClean="0">
                <a:solidFill>
                  <a:schemeClr val="tx2"/>
                </a:solidFill>
              </a:rPr>
            </a:br>
            <a:r>
              <a:rPr lang="en-GB" sz="3600" dirty="0">
                <a:solidFill>
                  <a:schemeClr val="tx2"/>
                </a:solidFill>
              </a:rPr>
              <a:t/>
            </a:r>
            <a:br>
              <a:rPr lang="en-GB" sz="3600" dirty="0">
                <a:solidFill>
                  <a:schemeClr val="tx2"/>
                </a:solidFill>
              </a:rPr>
            </a:br>
            <a:endParaRPr lang="en-GB" sz="3600" dirty="0">
              <a:solidFill>
                <a:schemeClr val="tx2"/>
              </a:solidFill>
            </a:endParaRPr>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424496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z="3200" smtClean="0">
                <a:latin typeface="Verdana" pitchFamily="34" charset="0"/>
              </a:rPr>
              <a:t>Get your partners into shape</a:t>
            </a:r>
            <a:endParaRPr lang="en-US" sz="3200" smtClean="0">
              <a:latin typeface="Verdana" pitchFamily="34" charset="0"/>
            </a:endParaRPr>
          </a:p>
        </p:txBody>
      </p:sp>
      <p:sp>
        <p:nvSpPr>
          <p:cNvPr id="7171" name="Rectangle 3"/>
          <p:cNvSpPr>
            <a:spLocks noGrp="1" noChangeArrowheads="1"/>
          </p:cNvSpPr>
          <p:nvPr>
            <p:ph type="body" idx="1"/>
          </p:nvPr>
        </p:nvSpPr>
        <p:spPr/>
        <p:txBody>
          <a:bodyPr/>
          <a:lstStyle/>
          <a:p>
            <a:pPr eaLnBrk="1" hangingPunct="1">
              <a:buFont typeface="Wingdings" pitchFamily="2" charset="2"/>
              <a:buNone/>
            </a:pPr>
            <a:r>
              <a:rPr lang="en-GB" sz="2400" smtClean="0">
                <a:latin typeface="Verdana" pitchFamily="34" charset="0"/>
              </a:rPr>
              <a:t>Financial management of a law firm is not so </a:t>
            </a:r>
          </a:p>
          <a:p>
            <a:pPr eaLnBrk="1" hangingPunct="1">
              <a:buFont typeface="Wingdings" pitchFamily="2" charset="2"/>
              <a:buNone/>
            </a:pPr>
            <a:r>
              <a:rPr lang="en-GB" sz="2400" smtClean="0">
                <a:latin typeface="Verdana" pitchFamily="34" charset="0"/>
              </a:rPr>
              <a:t>much about figures but all to do with </a:t>
            </a:r>
          </a:p>
          <a:p>
            <a:pPr eaLnBrk="1" hangingPunct="1">
              <a:buFont typeface="Wingdings" pitchFamily="2" charset="2"/>
              <a:buNone/>
            </a:pPr>
            <a:r>
              <a:rPr lang="en-GB" sz="2400" smtClean="0">
                <a:latin typeface="Verdana" pitchFamily="34" charset="0"/>
              </a:rPr>
              <a:t>managing people (particularly partners)</a:t>
            </a:r>
            <a:endParaRPr lang="en-US" sz="2400" smtClean="0">
              <a:latin typeface="Verdana" pitchFamily="34" charset="0"/>
            </a:endParaRPr>
          </a:p>
        </p:txBody>
      </p:sp>
    </p:spTree>
    <p:extLst>
      <p:ext uri="{BB962C8B-B14F-4D97-AF65-F5344CB8AC3E}">
        <p14:creationId xmlns:p14="http://schemas.microsoft.com/office/powerpoint/2010/main" val="2210378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Zero tolerance – partner accountability</a:t>
            </a:r>
            <a:endParaRPr lang="en-GB" sz="3200" dirty="0"/>
          </a:p>
        </p:txBody>
      </p:sp>
      <p:sp>
        <p:nvSpPr>
          <p:cNvPr id="3" name="Content Placeholder 2"/>
          <p:cNvSpPr>
            <a:spLocks noGrp="1"/>
          </p:cNvSpPr>
          <p:nvPr>
            <p:ph idx="1"/>
          </p:nvPr>
        </p:nvSpPr>
        <p:spPr/>
        <p:txBody>
          <a:bodyPr>
            <a:normAutofit/>
          </a:bodyPr>
          <a:lstStyle/>
          <a:p>
            <a:pPr>
              <a:buFont typeface="Wingdings" pitchFamily="2" charset="2"/>
              <a:buChar char="q"/>
            </a:pPr>
            <a:r>
              <a:rPr lang="en-GB" sz="2400" dirty="0" smtClean="0"/>
              <a:t>Are your partners prepared to be managed?</a:t>
            </a:r>
            <a:endParaRPr lang="en-GB" sz="2400" dirty="0"/>
          </a:p>
          <a:p>
            <a:pPr>
              <a:buFont typeface="Wingdings" pitchFamily="2" charset="2"/>
              <a:buChar char="q"/>
            </a:pPr>
            <a:endParaRPr lang="en-GB" sz="2400" dirty="0" smtClean="0"/>
          </a:p>
          <a:p>
            <a:pPr>
              <a:buFont typeface="Wingdings" pitchFamily="2" charset="2"/>
              <a:buChar char="q"/>
            </a:pPr>
            <a:r>
              <a:rPr lang="en-GB" sz="2400" dirty="0" smtClean="0"/>
              <a:t>The COLP and the COFA will not be able to effectively carry out their roles unless every partner accepts the principle of ‘accountability’ </a:t>
            </a:r>
            <a:endParaRPr lang="en-GB" sz="2400" dirty="0"/>
          </a:p>
        </p:txBody>
      </p:sp>
      <p:sp>
        <p:nvSpPr>
          <p:cNvPr id="4" name="Footer Placeholder 3"/>
          <p:cNvSpPr>
            <a:spLocks noGrp="1"/>
          </p:cNvSpPr>
          <p:nvPr>
            <p:ph type="ftr" sz="quarter" idx="11"/>
          </p:nvPr>
        </p:nvSpPr>
        <p:spPr/>
        <p:txBody>
          <a:bodyPr/>
          <a:lstStyle/>
          <a:p>
            <a:r>
              <a:rPr lang="en-US" sz="1800" dirty="0">
                <a:solidFill>
                  <a:schemeClr val="tx2"/>
                </a:solidFill>
              </a:rPr>
              <a:t>PETER SCOTT CONSULTING</a:t>
            </a:r>
          </a:p>
        </p:txBody>
      </p:sp>
    </p:spTree>
    <p:extLst>
      <p:ext uri="{BB962C8B-B14F-4D97-AF65-F5344CB8AC3E}">
        <p14:creationId xmlns:p14="http://schemas.microsoft.com/office/powerpoint/2010/main" val="4242482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z="3600" smtClean="0">
                <a:latin typeface="Verdana" pitchFamily="34" charset="0"/>
              </a:rPr>
              <a:t>Your partners</a:t>
            </a:r>
            <a:endParaRPr lang="en-US" sz="3600" smtClean="0">
              <a:latin typeface="Verdana" pitchFamily="34" charset="0"/>
            </a:endParaRPr>
          </a:p>
        </p:txBody>
      </p:sp>
      <p:sp>
        <p:nvSpPr>
          <p:cNvPr id="8195" name="Rectangle 3"/>
          <p:cNvSpPr>
            <a:spLocks noGrp="1" noChangeArrowheads="1"/>
          </p:cNvSpPr>
          <p:nvPr>
            <p:ph type="body" idx="1"/>
          </p:nvPr>
        </p:nvSpPr>
        <p:spPr/>
        <p:txBody>
          <a:bodyPr/>
          <a:lstStyle/>
          <a:p>
            <a:pPr eaLnBrk="1" hangingPunct="1"/>
            <a:r>
              <a:rPr lang="en-GB" sz="2800" smtClean="0">
                <a:latin typeface="Verdana" pitchFamily="34" charset="0"/>
              </a:rPr>
              <a:t>Their behaviour</a:t>
            </a:r>
          </a:p>
          <a:p>
            <a:pPr eaLnBrk="1" hangingPunct="1"/>
            <a:r>
              <a:rPr lang="en-GB" sz="2800" smtClean="0">
                <a:latin typeface="Verdana" pitchFamily="34" charset="0"/>
              </a:rPr>
              <a:t>Their performance</a:t>
            </a:r>
            <a:endParaRPr lang="en-US" sz="2800" smtClean="0">
              <a:latin typeface="Verdana" pitchFamily="34" charset="0"/>
            </a:endParaRPr>
          </a:p>
        </p:txBody>
      </p:sp>
    </p:spTree>
    <p:extLst>
      <p:ext uri="{BB962C8B-B14F-4D97-AF65-F5344CB8AC3E}">
        <p14:creationId xmlns:p14="http://schemas.microsoft.com/office/powerpoint/2010/main" val="4087776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smtClean="0">
                <a:latin typeface="Verdana" pitchFamily="34" charset="0"/>
              </a:rPr>
              <a:t>In the good times …..</a:t>
            </a:r>
          </a:p>
        </p:txBody>
      </p:sp>
      <p:sp>
        <p:nvSpPr>
          <p:cNvPr id="9219" name="Rectangle 3"/>
          <p:cNvSpPr>
            <a:spLocks noGrp="1" noChangeArrowheads="1"/>
          </p:cNvSpPr>
          <p:nvPr>
            <p:ph type="body" idx="1"/>
          </p:nvPr>
        </p:nvSpPr>
        <p:spPr/>
        <p:txBody>
          <a:bodyPr/>
          <a:lstStyle/>
          <a:p>
            <a:pPr marL="284163" indent="-284163" eaLnBrk="1" hangingPunct="1"/>
            <a:r>
              <a:rPr lang="en-GB" sz="2800" smtClean="0">
                <a:latin typeface="Verdana" pitchFamily="34" charset="0"/>
              </a:rPr>
              <a:t>Why rock the boat?</a:t>
            </a:r>
          </a:p>
          <a:p>
            <a:pPr marL="284163" indent="-284163" eaLnBrk="1" hangingPunct="1"/>
            <a:endParaRPr lang="en-GB" sz="2800" smtClean="0">
              <a:latin typeface="Verdana" pitchFamily="34" charset="0"/>
            </a:endParaRPr>
          </a:p>
          <a:p>
            <a:pPr marL="284163" indent="-284163" eaLnBrk="1" hangingPunct="1"/>
            <a:r>
              <a:rPr lang="en-GB" sz="2800" smtClean="0">
                <a:latin typeface="Verdana" pitchFamily="34" charset="0"/>
              </a:rPr>
              <a:t>Financial under-performance tolerated</a:t>
            </a:r>
            <a:r>
              <a:rPr lang="en-GB" smtClean="0"/>
              <a:t> </a:t>
            </a:r>
          </a:p>
        </p:txBody>
      </p:sp>
    </p:spTree>
    <p:extLst>
      <p:ext uri="{BB962C8B-B14F-4D97-AF65-F5344CB8AC3E}">
        <p14:creationId xmlns:p14="http://schemas.microsoft.com/office/powerpoint/2010/main" val="3918082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3600" smtClean="0">
                <a:latin typeface="Verdana" pitchFamily="34" charset="0"/>
              </a:rPr>
              <a:t>In an economic downturn …..</a:t>
            </a:r>
          </a:p>
        </p:txBody>
      </p:sp>
      <p:sp>
        <p:nvSpPr>
          <p:cNvPr id="10243" name="Rectangle 3"/>
          <p:cNvSpPr>
            <a:spLocks noGrp="1" noChangeArrowheads="1"/>
          </p:cNvSpPr>
          <p:nvPr>
            <p:ph type="body" idx="1"/>
          </p:nvPr>
        </p:nvSpPr>
        <p:spPr/>
        <p:txBody>
          <a:bodyPr/>
          <a:lstStyle/>
          <a:p>
            <a:pPr marL="284163" indent="-284163" eaLnBrk="1" hangingPunct="1"/>
            <a:r>
              <a:rPr lang="en-GB" sz="2800" smtClean="0">
                <a:latin typeface="Verdana" pitchFamily="34" charset="0"/>
              </a:rPr>
              <a:t>Margins will be under pressure</a:t>
            </a:r>
          </a:p>
          <a:p>
            <a:pPr marL="284163" indent="-284163" eaLnBrk="1" hangingPunct="1"/>
            <a:r>
              <a:rPr lang="en-GB" sz="2800" smtClean="0">
                <a:latin typeface="Verdana" pitchFamily="34" charset="0"/>
              </a:rPr>
              <a:t>Cash will be tighter</a:t>
            </a:r>
          </a:p>
          <a:p>
            <a:pPr marL="284163" indent="-284163" eaLnBrk="1" hangingPunct="1"/>
            <a:r>
              <a:rPr lang="en-GB" sz="2800" smtClean="0">
                <a:latin typeface="Verdana" pitchFamily="34" charset="0"/>
              </a:rPr>
              <a:t>But will firms get to grips with financial under-performance?</a:t>
            </a:r>
          </a:p>
          <a:p>
            <a:pPr marL="284163" indent="-284163" eaLnBrk="1" hangingPunct="1"/>
            <a:endParaRPr lang="en-GB" sz="2800" smtClean="0">
              <a:latin typeface="Verdana" pitchFamily="34" charset="0"/>
            </a:endParaRPr>
          </a:p>
          <a:p>
            <a:pPr marL="284163" indent="-284163" eaLnBrk="1" hangingPunct="1">
              <a:buFont typeface="Wingdings" pitchFamily="2" charset="2"/>
              <a:buNone/>
            </a:pPr>
            <a:r>
              <a:rPr lang="en-GB" smtClean="0"/>
              <a:t>   </a:t>
            </a:r>
          </a:p>
        </p:txBody>
      </p:sp>
    </p:spTree>
    <p:extLst>
      <p:ext uri="{BB962C8B-B14F-4D97-AF65-F5344CB8AC3E}">
        <p14:creationId xmlns:p14="http://schemas.microsoft.com/office/powerpoint/2010/main" val="164760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195736" y="6381328"/>
            <a:ext cx="4104456" cy="340147"/>
          </a:xfrm>
          <a:ln>
            <a:noFill/>
          </a:ln>
        </p:spPr>
        <p:txBody>
          <a:bodyPr/>
          <a:lstStyle/>
          <a:p>
            <a:r>
              <a:rPr lang="en-US" sz="1800" dirty="0">
                <a:solidFill>
                  <a:schemeClr val="tx2"/>
                </a:solidFill>
              </a:rPr>
              <a:t>PETER SCOTT </a:t>
            </a:r>
            <a:r>
              <a:rPr lang="en-US" sz="1800" dirty="0" smtClean="0">
                <a:solidFill>
                  <a:schemeClr val="tx2"/>
                </a:solidFill>
              </a:rPr>
              <a:t>CONSULTING</a:t>
            </a:r>
            <a:endParaRPr lang="en-US" sz="1800" dirty="0">
              <a:solidFill>
                <a:schemeClr val="tx2"/>
              </a:solidFill>
            </a:endParaRPr>
          </a:p>
        </p:txBody>
      </p:sp>
      <p:sp>
        <p:nvSpPr>
          <p:cNvPr id="433154" name="Rectangle 2"/>
          <p:cNvSpPr>
            <a:spLocks noGrp="1" noChangeArrowheads="1"/>
          </p:cNvSpPr>
          <p:nvPr>
            <p:ph type="title"/>
          </p:nvPr>
        </p:nvSpPr>
        <p:spPr>
          <a:xfrm>
            <a:off x="539552" y="214313"/>
            <a:ext cx="8404423" cy="5446935"/>
          </a:xfrm>
        </p:spPr>
        <p:txBody>
          <a:bodyPr>
            <a:normAutofit/>
          </a:bodyPr>
          <a:lstStyle/>
          <a:p>
            <a:pPr algn="l"/>
            <a:r>
              <a:rPr lang="en-GB" sz="2800" b="1" dirty="0" smtClean="0">
                <a:latin typeface="Verdana" pitchFamily="34" charset="0"/>
              </a:rPr>
              <a:t>Outcome O (7.4) </a:t>
            </a:r>
            <a:r>
              <a:rPr lang="en-GB" sz="2800" dirty="0" smtClean="0">
                <a:latin typeface="Verdana" pitchFamily="34" charset="0"/>
              </a:rPr>
              <a:t>– Code of Conduct </a:t>
            </a:r>
            <a:r>
              <a:rPr lang="en-GB" sz="3600" i="1" dirty="0">
                <a:latin typeface="Verdana" pitchFamily="34" charset="0"/>
              </a:rPr>
              <a:t/>
            </a:r>
            <a:br>
              <a:rPr lang="en-GB" sz="3600" i="1" dirty="0">
                <a:latin typeface="Verdana" pitchFamily="34" charset="0"/>
              </a:rPr>
            </a:br>
            <a:r>
              <a:rPr lang="en-GB" sz="2400" dirty="0">
                <a:latin typeface="Verdana" pitchFamily="34" charset="0"/>
              </a:rPr>
              <a:t/>
            </a:r>
            <a:br>
              <a:rPr lang="en-GB" sz="2400" dirty="0">
                <a:latin typeface="Verdana" pitchFamily="34" charset="0"/>
              </a:rPr>
            </a:br>
            <a:r>
              <a:rPr lang="en-GB" sz="2400" dirty="0" smtClean="0">
                <a:latin typeface="Verdana" pitchFamily="34" charset="0"/>
              </a:rPr>
              <a:t/>
            </a:r>
            <a:br>
              <a:rPr lang="en-GB" sz="2400" dirty="0" smtClean="0">
                <a:latin typeface="Verdana" pitchFamily="34" charset="0"/>
              </a:rPr>
            </a:br>
            <a:r>
              <a:rPr lang="en-GB" sz="2000" dirty="0" smtClean="0">
                <a:latin typeface="Verdana" pitchFamily="34" charset="0"/>
              </a:rPr>
              <a:t>“you maintain systems and controls for monitoring the financial stability of your firm …</a:t>
            </a:r>
            <a:br>
              <a:rPr lang="en-GB" sz="2000" dirty="0" smtClean="0">
                <a:latin typeface="Verdana" pitchFamily="34" charset="0"/>
              </a:rPr>
            </a:br>
            <a:r>
              <a:rPr lang="en-GB" sz="2000" dirty="0" smtClean="0">
                <a:latin typeface="Verdana" pitchFamily="34" charset="0"/>
              </a:rPr>
              <a:t>and take steps to address issues identified” </a:t>
            </a:r>
            <a:r>
              <a:rPr lang="en-GB" sz="2400" dirty="0" smtClean="0">
                <a:latin typeface="Verdana" pitchFamily="34" charset="0"/>
              </a:rPr>
              <a:t/>
            </a:r>
            <a:br>
              <a:rPr lang="en-GB" sz="2400" dirty="0" smtClean="0">
                <a:latin typeface="Verdana" pitchFamily="34" charset="0"/>
              </a:rPr>
            </a:br>
            <a:r>
              <a:rPr lang="en-GB" sz="2400" dirty="0">
                <a:latin typeface="Verdana" pitchFamily="34" charset="0"/>
              </a:rPr>
              <a:t/>
            </a:r>
            <a:br>
              <a:rPr lang="en-GB" sz="2400" dirty="0">
                <a:latin typeface="Verdana" pitchFamily="34" charset="0"/>
              </a:rPr>
            </a:br>
            <a:r>
              <a:rPr lang="en-GB" sz="2400" dirty="0" smtClean="0">
                <a:latin typeface="Verdana" pitchFamily="34" charset="0"/>
              </a:rPr>
              <a:t/>
            </a:r>
            <a:br>
              <a:rPr lang="en-GB" sz="2400" dirty="0" smtClean="0">
                <a:latin typeface="Verdana" pitchFamily="34" charset="0"/>
              </a:rPr>
            </a:br>
            <a:r>
              <a:rPr lang="en-GB" sz="2000" dirty="0">
                <a:latin typeface="Verdana" pitchFamily="34" charset="0"/>
              </a:rPr>
              <a:t/>
            </a:r>
            <a:br>
              <a:rPr lang="en-GB" sz="2000" dirty="0">
                <a:latin typeface="Verdana" pitchFamily="34" charset="0"/>
              </a:rPr>
            </a:br>
            <a:r>
              <a:rPr lang="en-GB" sz="2400" dirty="0">
                <a:latin typeface="Verdana" pitchFamily="34" charset="0"/>
              </a:rPr>
              <a:t/>
            </a:r>
            <a:br>
              <a:rPr lang="en-GB" sz="2400" dirty="0">
                <a:latin typeface="Verdana" pitchFamily="34" charset="0"/>
              </a:rPr>
            </a:br>
            <a:endParaRPr lang="en-US" sz="2400" dirty="0">
              <a:latin typeface="Verdana" pitchFamily="34" charset="0"/>
            </a:endParaRPr>
          </a:p>
        </p:txBody>
      </p:sp>
    </p:spTree>
    <p:extLst>
      <p:ext uri="{BB962C8B-B14F-4D97-AF65-F5344CB8AC3E}">
        <p14:creationId xmlns:p14="http://schemas.microsoft.com/office/powerpoint/2010/main" val="1317569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55650" y="1484313"/>
            <a:ext cx="7702550" cy="2592387"/>
          </a:xfrm>
        </p:spPr>
        <p:txBody>
          <a:bodyPr/>
          <a:lstStyle/>
          <a:p>
            <a:pPr eaLnBrk="1" hangingPunct="1"/>
            <a:r>
              <a:rPr lang="en-GB" sz="3600" smtClean="0">
                <a:latin typeface="Verdana" pitchFamily="34" charset="0"/>
              </a:rPr>
              <a:t>How can law firms address financial under performance issues in an economic downturn?</a:t>
            </a:r>
          </a:p>
        </p:txBody>
      </p:sp>
      <p:sp>
        <p:nvSpPr>
          <p:cNvPr id="11267" name="Rectangle 3"/>
          <p:cNvSpPr>
            <a:spLocks noGrp="1" noChangeArrowheads="1"/>
          </p:cNvSpPr>
          <p:nvPr>
            <p:ph type="subTitle" idx="1"/>
          </p:nvPr>
        </p:nvSpPr>
        <p:spPr>
          <a:xfrm>
            <a:off x="2709863" y="5373688"/>
            <a:ext cx="6434137" cy="142875"/>
          </a:xfrm>
        </p:spPr>
        <p:txBody>
          <a:bodyPr>
            <a:normAutofit fontScale="25000" lnSpcReduction="20000"/>
          </a:bodyPr>
          <a:lstStyle/>
          <a:p>
            <a:pPr eaLnBrk="1" hangingPunct="1">
              <a:lnSpc>
                <a:spcPct val="80000"/>
              </a:lnSpc>
            </a:pPr>
            <a:r>
              <a:rPr lang="en-GB" sz="800" smtClean="0"/>
              <a:t>                 </a:t>
            </a:r>
          </a:p>
          <a:p>
            <a:pPr eaLnBrk="1" hangingPunct="1">
              <a:lnSpc>
                <a:spcPct val="80000"/>
              </a:lnSpc>
            </a:pPr>
            <a:r>
              <a:rPr lang="en-GB" sz="800" smtClean="0"/>
              <a:t>  </a:t>
            </a:r>
          </a:p>
        </p:txBody>
      </p:sp>
    </p:spTree>
    <p:extLst>
      <p:ext uri="{BB962C8B-B14F-4D97-AF65-F5344CB8AC3E}">
        <p14:creationId xmlns:p14="http://schemas.microsoft.com/office/powerpoint/2010/main" val="21142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772400" cy="1676400"/>
          </a:xfrm>
        </p:spPr>
        <p:txBody>
          <a:bodyPr/>
          <a:lstStyle/>
          <a:p>
            <a:pPr eaLnBrk="1" hangingPunct="1"/>
            <a:r>
              <a:rPr lang="en-GB" sz="3600" smtClean="0">
                <a:latin typeface="Verdana" pitchFamily="34" charset="0"/>
              </a:rPr>
              <a:t>Make the most of what you have</a:t>
            </a:r>
          </a:p>
        </p:txBody>
      </p:sp>
      <p:sp>
        <p:nvSpPr>
          <p:cNvPr id="12291"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r>
              <a:rPr lang="en-GB" sz="4000" smtClean="0">
                <a:latin typeface="Verdana" pitchFamily="34" charset="0"/>
              </a:rPr>
              <a:t>Work smarter, not harder</a:t>
            </a:r>
          </a:p>
          <a:p>
            <a:pPr eaLnBrk="1" hangingPunct="1">
              <a:buFont typeface="Wingdings" pitchFamily="2" charset="2"/>
              <a:buNone/>
            </a:pPr>
            <a:r>
              <a:rPr lang="en-GB" sz="4000" smtClean="0">
                <a:latin typeface="Verdana" pitchFamily="34" charset="0"/>
              </a:rPr>
              <a:t>Do the basics better</a:t>
            </a:r>
          </a:p>
        </p:txBody>
      </p:sp>
    </p:spTree>
    <p:extLst>
      <p:ext uri="{BB962C8B-B14F-4D97-AF65-F5344CB8AC3E}">
        <p14:creationId xmlns:p14="http://schemas.microsoft.com/office/powerpoint/2010/main" val="3594535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3659188"/>
            <a:ext cx="9144000" cy="3198812"/>
          </a:xfrm>
          <a:prstGeom prst="rect">
            <a:avLst/>
          </a:prstGeom>
          <a:gradFill rotWithShape="0">
            <a:gsLst>
              <a:gs pos="0">
                <a:srgbClr val="3365FB"/>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 name="Freeform 3"/>
          <p:cNvSpPr>
            <a:spLocks/>
          </p:cNvSpPr>
          <p:nvPr/>
        </p:nvSpPr>
        <p:spPr bwMode="auto">
          <a:xfrm>
            <a:off x="900113" y="3357563"/>
            <a:ext cx="6983412" cy="3500437"/>
          </a:xfrm>
          <a:custGeom>
            <a:avLst/>
            <a:gdLst>
              <a:gd name="T0" fmla="*/ 1992343178 w 4691"/>
              <a:gd name="T1" fmla="*/ 314583642 h 2051"/>
              <a:gd name="T2" fmla="*/ 1708673142 w 4691"/>
              <a:gd name="T3" fmla="*/ 367015102 h 2051"/>
              <a:gd name="T4" fmla="*/ 1347435277 w 4691"/>
              <a:gd name="T5" fmla="*/ 553435986 h 2051"/>
              <a:gd name="T6" fmla="*/ 1065981890 w 4691"/>
              <a:gd name="T7" fmla="*/ 870932961 h 2051"/>
              <a:gd name="T8" fmla="*/ 844363139 w 4691"/>
              <a:gd name="T9" fmla="*/ 1240859689 h 2051"/>
              <a:gd name="T10" fmla="*/ 299183602 w 4691"/>
              <a:gd name="T11" fmla="*/ 1293291149 h 2051"/>
              <a:gd name="T12" fmla="*/ 37675590 w 4691"/>
              <a:gd name="T13" fmla="*/ 1479710327 h 2051"/>
              <a:gd name="T14" fmla="*/ 37675590 w 4691"/>
              <a:gd name="T15" fmla="*/ 1931198432 h 2051"/>
              <a:gd name="T16" fmla="*/ 460964739 w 4691"/>
              <a:gd name="T17" fmla="*/ 2140920860 h 2051"/>
              <a:gd name="T18" fmla="*/ 802255740 w 4691"/>
              <a:gd name="T19" fmla="*/ 2147483647 h 2051"/>
              <a:gd name="T20" fmla="*/ 1105872640 w 4691"/>
              <a:gd name="T21" fmla="*/ 2147483647 h 2051"/>
              <a:gd name="T22" fmla="*/ 1367380652 w 4691"/>
              <a:gd name="T23" fmla="*/ 2147483647 h 2051"/>
              <a:gd name="T24" fmla="*/ 1225546379 w 4691"/>
              <a:gd name="T25" fmla="*/ 2147483647 h 2051"/>
              <a:gd name="T26" fmla="*/ 1509216415 w 4691"/>
              <a:gd name="T27" fmla="*/ 2147483647 h 2051"/>
              <a:gd name="T28" fmla="*/ 1830562041 w 4691"/>
              <a:gd name="T29" fmla="*/ 2147483647 h 2051"/>
              <a:gd name="T30" fmla="*/ 2147483647 w 4691"/>
              <a:gd name="T31" fmla="*/ 2147483647 h 2051"/>
              <a:gd name="T32" fmla="*/ 2147483647 w 4691"/>
              <a:gd name="T33" fmla="*/ 2147483647 h 2051"/>
              <a:gd name="T34" fmla="*/ 2147483647 w 4691"/>
              <a:gd name="T35" fmla="*/ 2147483647 h 2051"/>
              <a:gd name="T36" fmla="*/ 2147483647 w 4691"/>
              <a:gd name="T37" fmla="*/ 2147483647 h 2051"/>
              <a:gd name="T38" fmla="*/ 2147483647 w 4691"/>
              <a:gd name="T39" fmla="*/ 2147483647 h 2051"/>
              <a:gd name="T40" fmla="*/ 2147483647 w 4691"/>
              <a:gd name="T41" fmla="*/ 2147483647 h 2051"/>
              <a:gd name="T42" fmla="*/ 2147483647 w 4691"/>
              <a:gd name="T43" fmla="*/ 2147483647 h 2051"/>
              <a:gd name="T44" fmla="*/ 2147483647 w 4691"/>
              <a:gd name="T45" fmla="*/ 2147483647 h 2051"/>
              <a:gd name="T46" fmla="*/ 2147483647 w 4691"/>
              <a:gd name="T47" fmla="*/ 2147483647 h 2051"/>
              <a:gd name="T48" fmla="*/ 2147483647 w 4691"/>
              <a:gd name="T49" fmla="*/ 2147483647 h 2051"/>
              <a:gd name="T50" fmla="*/ 2147483647 w 4691"/>
              <a:gd name="T51" fmla="*/ 2147483647 h 2051"/>
              <a:gd name="T52" fmla="*/ 2147483647 w 4691"/>
              <a:gd name="T53" fmla="*/ 2147483647 h 2051"/>
              <a:gd name="T54" fmla="*/ 2147483647 w 4691"/>
              <a:gd name="T55" fmla="*/ 2147483647 h 2051"/>
              <a:gd name="T56" fmla="*/ 2147483647 w 4691"/>
              <a:gd name="T57" fmla="*/ 2147483647 h 2051"/>
              <a:gd name="T58" fmla="*/ 2147483647 w 4691"/>
              <a:gd name="T59" fmla="*/ 2147483647 h 2051"/>
              <a:gd name="T60" fmla="*/ 2147483647 w 4691"/>
              <a:gd name="T61" fmla="*/ 2147483647 h 2051"/>
              <a:gd name="T62" fmla="*/ 2147483647 w 4691"/>
              <a:gd name="T63" fmla="*/ 2147483647 h 2051"/>
              <a:gd name="T64" fmla="*/ 2147483647 w 4691"/>
              <a:gd name="T65" fmla="*/ 2147483647 h 2051"/>
              <a:gd name="T66" fmla="*/ 2147483647 w 4691"/>
              <a:gd name="T67" fmla="*/ 2147483647 h 2051"/>
              <a:gd name="T68" fmla="*/ 2147483647 w 4691"/>
              <a:gd name="T69" fmla="*/ 2147483647 h 2051"/>
              <a:gd name="T70" fmla="*/ 2147483647 w 4691"/>
              <a:gd name="T71" fmla="*/ 2147483647 h 2051"/>
              <a:gd name="T72" fmla="*/ 2147483647 w 4691"/>
              <a:gd name="T73" fmla="*/ 2147483647 h 2051"/>
              <a:gd name="T74" fmla="*/ 2147483647 w 4691"/>
              <a:gd name="T75" fmla="*/ 2147483647 h 2051"/>
              <a:gd name="T76" fmla="*/ 2147483647 w 4691"/>
              <a:gd name="T77" fmla="*/ 2147483647 h 2051"/>
              <a:gd name="T78" fmla="*/ 2147483647 w 4691"/>
              <a:gd name="T79" fmla="*/ 2147483647 h 2051"/>
              <a:gd name="T80" fmla="*/ 2147483647 w 4691"/>
              <a:gd name="T81" fmla="*/ 2147483647 h 2051"/>
              <a:gd name="T82" fmla="*/ 2147483647 w 4691"/>
              <a:gd name="T83" fmla="*/ 2147483647 h 2051"/>
              <a:gd name="T84" fmla="*/ 2147483647 w 4691"/>
              <a:gd name="T85" fmla="*/ 2147483647 h 2051"/>
              <a:gd name="T86" fmla="*/ 2147483647 w 4691"/>
              <a:gd name="T87" fmla="*/ 2147483647 h 2051"/>
              <a:gd name="T88" fmla="*/ 2147483647 w 4691"/>
              <a:gd name="T89" fmla="*/ 2147483647 h 2051"/>
              <a:gd name="T90" fmla="*/ 2147483647 w 4691"/>
              <a:gd name="T91" fmla="*/ 2147483647 h 2051"/>
              <a:gd name="T92" fmla="*/ 2147483647 w 4691"/>
              <a:gd name="T93" fmla="*/ 2140920860 h 2051"/>
              <a:gd name="T94" fmla="*/ 2147483647 w 4691"/>
              <a:gd name="T95" fmla="*/ 1639916334 h 2051"/>
              <a:gd name="T96" fmla="*/ 2147483647 w 4691"/>
              <a:gd name="T97" fmla="*/ 1505926910 h 2051"/>
              <a:gd name="T98" fmla="*/ 2147483647 w 4691"/>
              <a:gd name="T99" fmla="*/ 1002009051 h 2051"/>
              <a:gd name="T100" fmla="*/ 2147483647 w 4691"/>
              <a:gd name="T101" fmla="*/ 975794175 h 2051"/>
              <a:gd name="T102" fmla="*/ 2147483647 w 4691"/>
              <a:gd name="T103" fmla="*/ 818501500 h 2051"/>
              <a:gd name="T104" fmla="*/ 2147483647 w 4691"/>
              <a:gd name="T105" fmla="*/ 684512077 h 2051"/>
              <a:gd name="T106" fmla="*/ 2147483647 w 4691"/>
              <a:gd name="T107" fmla="*/ 419444856 h 2051"/>
              <a:gd name="T108" fmla="*/ 2147483647 w 4691"/>
              <a:gd name="T109" fmla="*/ 235939011 h 20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91" h="2051">
                <a:moveTo>
                  <a:pt x="962" y="0"/>
                </a:moveTo>
                <a:lnTo>
                  <a:pt x="953" y="54"/>
                </a:lnTo>
                <a:lnTo>
                  <a:pt x="953" y="81"/>
                </a:lnTo>
                <a:lnTo>
                  <a:pt x="926" y="99"/>
                </a:lnTo>
                <a:lnTo>
                  <a:pt x="899" y="108"/>
                </a:lnTo>
                <a:lnTo>
                  <a:pt x="871" y="108"/>
                </a:lnTo>
                <a:lnTo>
                  <a:pt x="844" y="108"/>
                </a:lnTo>
                <a:lnTo>
                  <a:pt x="817" y="126"/>
                </a:lnTo>
                <a:lnTo>
                  <a:pt x="790" y="126"/>
                </a:lnTo>
                <a:lnTo>
                  <a:pt x="771" y="126"/>
                </a:lnTo>
                <a:lnTo>
                  <a:pt x="753" y="154"/>
                </a:lnTo>
                <a:lnTo>
                  <a:pt x="726" y="154"/>
                </a:lnTo>
                <a:lnTo>
                  <a:pt x="681" y="172"/>
                </a:lnTo>
                <a:lnTo>
                  <a:pt x="653" y="172"/>
                </a:lnTo>
                <a:lnTo>
                  <a:pt x="608" y="190"/>
                </a:lnTo>
                <a:lnTo>
                  <a:pt x="581" y="208"/>
                </a:lnTo>
                <a:lnTo>
                  <a:pt x="562" y="217"/>
                </a:lnTo>
                <a:lnTo>
                  <a:pt x="535" y="226"/>
                </a:lnTo>
                <a:lnTo>
                  <a:pt x="508" y="254"/>
                </a:lnTo>
                <a:lnTo>
                  <a:pt x="481" y="299"/>
                </a:lnTo>
                <a:lnTo>
                  <a:pt x="462" y="317"/>
                </a:lnTo>
                <a:lnTo>
                  <a:pt x="435" y="344"/>
                </a:lnTo>
                <a:lnTo>
                  <a:pt x="408" y="363"/>
                </a:lnTo>
                <a:lnTo>
                  <a:pt x="399" y="390"/>
                </a:lnTo>
                <a:lnTo>
                  <a:pt x="381" y="426"/>
                </a:lnTo>
                <a:lnTo>
                  <a:pt x="362" y="435"/>
                </a:lnTo>
                <a:lnTo>
                  <a:pt x="299" y="444"/>
                </a:lnTo>
                <a:lnTo>
                  <a:pt x="235" y="444"/>
                </a:lnTo>
                <a:lnTo>
                  <a:pt x="162" y="444"/>
                </a:lnTo>
                <a:lnTo>
                  <a:pt x="135" y="444"/>
                </a:lnTo>
                <a:lnTo>
                  <a:pt x="90" y="444"/>
                </a:lnTo>
                <a:lnTo>
                  <a:pt x="72" y="463"/>
                </a:lnTo>
                <a:lnTo>
                  <a:pt x="53" y="472"/>
                </a:lnTo>
                <a:lnTo>
                  <a:pt x="26" y="481"/>
                </a:lnTo>
                <a:lnTo>
                  <a:pt x="17" y="508"/>
                </a:lnTo>
                <a:lnTo>
                  <a:pt x="8" y="553"/>
                </a:lnTo>
                <a:lnTo>
                  <a:pt x="0" y="572"/>
                </a:lnTo>
                <a:lnTo>
                  <a:pt x="0" y="599"/>
                </a:lnTo>
                <a:lnTo>
                  <a:pt x="8" y="635"/>
                </a:lnTo>
                <a:lnTo>
                  <a:pt x="17" y="663"/>
                </a:lnTo>
                <a:lnTo>
                  <a:pt x="81" y="690"/>
                </a:lnTo>
                <a:lnTo>
                  <a:pt x="126" y="717"/>
                </a:lnTo>
                <a:lnTo>
                  <a:pt x="162" y="726"/>
                </a:lnTo>
                <a:lnTo>
                  <a:pt x="181" y="726"/>
                </a:lnTo>
                <a:lnTo>
                  <a:pt x="208" y="735"/>
                </a:lnTo>
                <a:lnTo>
                  <a:pt x="235" y="744"/>
                </a:lnTo>
                <a:lnTo>
                  <a:pt x="281" y="753"/>
                </a:lnTo>
                <a:lnTo>
                  <a:pt x="326" y="762"/>
                </a:lnTo>
                <a:lnTo>
                  <a:pt x="353" y="772"/>
                </a:lnTo>
                <a:lnTo>
                  <a:pt x="362" y="817"/>
                </a:lnTo>
                <a:lnTo>
                  <a:pt x="362" y="862"/>
                </a:lnTo>
                <a:lnTo>
                  <a:pt x="381" y="881"/>
                </a:lnTo>
                <a:lnTo>
                  <a:pt x="426" y="890"/>
                </a:lnTo>
                <a:lnTo>
                  <a:pt x="453" y="890"/>
                </a:lnTo>
                <a:lnTo>
                  <a:pt x="499" y="899"/>
                </a:lnTo>
                <a:lnTo>
                  <a:pt x="562" y="899"/>
                </a:lnTo>
                <a:lnTo>
                  <a:pt x="608" y="899"/>
                </a:lnTo>
                <a:lnTo>
                  <a:pt x="617" y="935"/>
                </a:lnTo>
                <a:lnTo>
                  <a:pt x="617" y="962"/>
                </a:lnTo>
                <a:lnTo>
                  <a:pt x="617" y="1008"/>
                </a:lnTo>
                <a:lnTo>
                  <a:pt x="617" y="1035"/>
                </a:lnTo>
                <a:lnTo>
                  <a:pt x="608" y="1062"/>
                </a:lnTo>
                <a:lnTo>
                  <a:pt x="581" y="1071"/>
                </a:lnTo>
                <a:lnTo>
                  <a:pt x="571" y="1090"/>
                </a:lnTo>
                <a:lnTo>
                  <a:pt x="553" y="1126"/>
                </a:lnTo>
                <a:lnTo>
                  <a:pt x="553" y="1153"/>
                </a:lnTo>
                <a:lnTo>
                  <a:pt x="581" y="1181"/>
                </a:lnTo>
                <a:lnTo>
                  <a:pt x="626" y="1208"/>
                </a:lnTo>
                <a:lnTo>
                  <a:pt x="653" y="1217"/>
                </a:lnTo>
                <a:lnTo>
                  <a:pt x="681" y="1226"/>
                </a:lnTo>
                <a:lnTo>
                  <a:pt x="699" y="1262"/>
                </a:lnTo>
                <a:lnTo>
                  <a:pt x="726" y="1272"/>
                </a:lnTo>
                <a:lnTo>
                  <a:pt x="781" y="1308"/>
                </a:lnTo>
                <a:lnTo>
                  <a:pt x="826" y="1353"/>
                </a:lnTo>
                <a:lnTo>
                  <a:pt x="826" y="1380"/>
                </a:lnTo>
                <a:lnTo>
                  <a:pt x="835" y="1399"/>
                </a:lnTo>
                <a:lnTo>
                  <a:pt x="899" y="1426"/>
                </a:lnTo>
                <a:lnTo>
                  <a:pt x="962" y="1435"/>
                </a:lnTo>
                <a:lnTo>
                  <a:pt x="999" y="1445"/>
                </a:lnTo>
                <a:lnTo>
                  <a:pt x="1026" y="1445"/>
                </a:lnTo>
                <a:lnTo>
                  <a:pt x="1053" y="1453"/>
                </a:lnTo>
                <a:lnTo>
                  <a:pt x="1090" y="1480"/>
                </a:lnTo>
                <a:lnTo>
                  <a:pt x="1108" y="1517"/>
                </a:lnTo>
                <a:lnTo>
                  <a:pt x="1126" y="1553"/>
                </a:lnTo>
                <a:lnTo>
                  <a:pt x="1153" y="1581"/>
                </a:lnTo>
                <a:lnTo>
                  <a:pt x="1180" y="1590"/>
                </a:lnTo>
                <a:lnTo>
                  <a:pt x="1208" y="1626"/>
                </a:lnTo>
                <a:lnTo>
                  <a:pt x="1235" y="1653"/>
                </a:lnTo>
                <a:lnTo>
                  <a:pt x="1290" y="1662"/>
                </a:lnTo>
                <a:lnTo>
                  <a:pt x="1335" y="1662"/>
                </a:lnTo>
                <a:lnTo>
                  <a:pt x="1362" y="1662"/>
                </a:lnTo>
                <a:lnTo>
                  <a:pt x="1390" y="1662"/>
                </a:lnTo>
                <a:lnTo>
                  <a:pt x="1417" y="1671"/>
                </a:lnTo>
                <a:lnTo>
                  <a:pt x="1453" y="1671"/>
                </a:lnTo>
                <a:lnTo>
                  <a:pt x="1480" y="1671"/>
                </a:lnTo>
                <a:lnTo>
                  <a:pt x="1499" y="1680"/>
                </a:lnTo>
                <a:lnTo>
                  <a:pt x="1508" y="1699"/>
                </a:lnTo>
                <a:lnTo>
                  <a:pt x="1517" y="1726"/>
                </a:lnTo>
                <a:lnTo>
                  <a:pt x="1535" y="1754"/>
                </a:lnTo>
                <a:lnTo>
                  <a:pt x="1544" y="1780"/>
                </a:lnTo>
                <a:lnTo>
                  <a:pt x="1553" y="1808"/>
                </a:lnTo>
                <a:lnTo>
                  <a:pt x="1580" y="1817"/>
                </a:lnTo>
                <a:lnTo>
                  <a:pt x="1599" y="1835"/>
                </a:lnTo>
                <a:lnTo>
                  <a:pt x="1608" y="1862"/>
                </a:lnTo>
                <a:lnTo>
                  <a:pt x="1626" y="1890"/>
                </a:lnTo>
                <a:lnTo>
                  <a:pt x="1644" y="1908"/>
                </a:lnTo>
                <a:lnTo>
                  <a:pt x="1671" y="1935"/>
                </a:lnTo>
                <a:lnTo>
                  <a:pt x="1680" y="1971"/>
                </a:lnTo>
                <a:lnTo>
                  <a:pt x="1690" y="2017"/>
                </a:lnTo>
                <a:lnTo>
                  <a:pt x="1690" y="2044"/>
                </a:lnTo>
                <a:lnTo>
                  <a:pt x="1699" y="2050"/>
                </a:lnTo>
                <a:lnTo>
                  <a:pt x="1709" y="2050"/>
                </a:lnTo>
                <a:lnTo>
                  <a:pt x="1735" y="2050"/>
                </a:lnTo>
                <a:lnTo>
                  <a:pt x="1799" y="2050"/>
                </a:lnTo>
                <a:lnTo>
                  <a:pt x="1980" y="2050"/>
                </a:lnTo>
                <a:lnTo>
                  <a:pt x="2126" y="2050"/>
                </a:lnTo>
                <a:lnTo>
                  <a:pt x="2171" y="2050"/>
                </a:lnTo>
                <a:lnTo>
                  <a:pt x="2180" y="2050"/>
                </a:lnTo>
                <a:lnTo>
                  <a:pt x="2208" y="2050"/>
                </a:lnTo>
                <a:lnTo>
                  <a:pt x="2235" y="2050"/>
                </a:lnTo>
                <a:lnTo>
                  <a:pt x="2280" y="2050"/>
                </a:lnTo>
                <a:lnTo>
                  <a:pt x="2308" y="2050"/>
                </a:lnTo>
                <a:lnTo>
                  <a:pt x="2345" y="2050"/>
                </a:lnTo>
                <a:lnTo>
                  <a:pt x="2371" y="2050"/>
                </a:lnTo>
                <a:lnTo>
                  <a:pt x="2399" y="2050"/>
                </a:lnTo>
                <a:lnTo>
                  <a:pt x="2408" y="2050"/>
                </a:lnTo>
                <a:lnTo>
                  <a:pt x="2435" y="2050"/>
                </a:lnTo>
                <a:lnTo>
                  <a:pt x="2445" y="2050"/>
                </a:lnTo>
                <a:lnTo>
                  <a:pt x="2471" y="2050"/>
                </a:lnTo>
                <a:lnTo>
                  <a:pt x="2480" y="2050"/>
                </a:lnTo>
                <a:lnTo>
                  <a:pt x="2526" y="2050"/>
                </a:lnTo>
                <a:lnTo>
                  <a:pt x="2553" y="2050"/>
                </a:lnTo>
                <a:lnTo>
                  <a:pt x="2580" y="2050"/>
                </a:lnTo>
                <a:lnTo>
                  <a:pt x="2589" y="2050"/>
                </a:lnTo>
                <a:lnTo>
                  <a:pt x="2599" y="2050"/>
                </a:lnTo>
                <a:lnTo>
                  <a:pt x="2644" y="2050"/>
                </a:lnTo>
                <a:lnTo>
                  <a:pt x="2653" y="2050"/>
                </a:lnTo>
                <a:lnTo>
                  <a:pt x="2662" y="2050"/>
                </a:lnTo>
                <a:lnTo>
                  <a:pt x="2689" y="2050"/>
                </a:lnTo>
                <a:lnTo>
                  <a:pt x="2717" y="2050"/>
                </a:lnTo>
                <a:lnTo>
                  <a:pt x="2753" y="2050"/>
                </a:lnTo>
                <a:lnTo>
                  <a:pt x="2762" y="2050"/>
                </a:lnTo>
                <a:lnTo>
                  <a:pt x="2789" y="2050"/>
                </a:lnTo>
                <a:lnTo>
                  <a:pt x="2826" y="2050"/>
                </a:lnTo>
                <a:lnTo>
                  <a:pt x="2871" y="2050"/>
                </a:lnTo>
                <a:lnTo>
                  <a:pt x="2917" y="2050"/>
                </a:lnTo>
                <a:lnTo>
                  <a:pt x="2926" y="2050"/>
                </a:lnTo>
                <a:lnTo>
                  <a:pt x="2935" y="2050"/>
                </a:lnTo>
                <a:lnTo>
                  <a:pt x="2944" y="2050"/>
                </a:lnTo>
                <a:lnTo>
                  <a:pt x="2953" y="2050"/>
                </a:lnTo>
                <a:lnTo>
                  <a:pt x="2962" y="2050"/>
                </a:lnTo>
                <a:lnTo>
                  <a:pt x="2971" y="2050"/>
                </a:lnTo>
                <a:lnTo>
                  <a:pt x="2998" y="2050"/>
                </a:lnTo>
                <a:lnTo>
                  <a:pt x="3008" y="2050"/>
                </a:lnTo>
                <a:lnTo>
                  <a:pt x="3017" y="2050"/>
                </a:lnTo>
                <a:lnTo>
                  <a:pt x="3044" y="2050"/>
                </a:lnTo>
                <a:lnTo>
                  <a:pt x="3053" y="2050"/>
                </a:lnTo>
                <a:lnTo>
                  <a:pt x="3062" y="2050"/>
                </a:lnTo>
                <a:lnTo>
                  <a:pt x="3089" y="2050"/>
                </a:lnTo>
                <a:lnTo>
                  <a:pt x="3098" y="2050"/>
                </a:lnTo>
                <a:lnTo>
                  <a:pt x="3108" y="2050"/>
                </a:lnTo>
                <a:lnTo>
                  <a:pt x="3117" y="2050"/>
                </a:lnTo>
                <a:lnTo>
                  <a:pt x="3126" y="2050"/>
                </a:lnTo>
                <a:lnTo>
                  <a:pt x="3153" y="2050"/>
                </a:lnTo>
                <a:lnTo>
                  <a:pt x="3181" y="2050"/>
                </a:lnTo>
                <a:lnTo>
                  <a:pt x="3189" y="2050"/>
                </a:lnTo>
                <a:lnTo>
                  <a:pt x="3198" y="2050"/>
                </a:lnTo>
                <a:lnTo>
                  <a:pt x="3226" y="2050"/>
                </a:lnTo>
                <a:lnTo>
                  <a:pt x="3253" y="2050"/>
                </a:lnTo>
                <a:lnTo>
                  <a:pt x="3262" y="2050"/>
                </a:lnTo>
                <a:lnTo>
                  <a:pt x="3298" y="2050"/>
                </a:lnTo>
                <a:lnTo>
                  <a:pt x="3326" y="2050"/>
                </a:lnTo>
                <a:lnTo>
                  <a:pt x="3335" y="2050"/>
                </a:lnTo>
                <a:lnTo>
                  <a:pt x="3389" y="2050"/>
                </a:lnTo>
                <a:lnTo>
                  <a:pt x="3471" y="2050"/>
                </a:lnTo>
                <a:lnTo>
                  <a:pt x="3518" y="2050"/>
                </a:lnTo>
                <a:lnTo>
                  <a:pt x="3526" y="2050"/>
                </a:lnTo>
                <a:lnTo>
                  <a:pt x="3535" y="2050"/>
                </a:lnTo>
                <a:lnTo>
                  <a:pt x="3553" y="2026"/>
                </a:lnTo>
                <a:lnTo>
                  <a:pt x="3562" y="1989"/>
                </a:lnTo>
                <a:lnTo>
                  <a:pt x="3589" y="1944"/>
                </a:lnTo>
                <a:lnTo>
                  <a:pt x="3618" y="1917"/>
                </a:lnTo>
                <a:lnTo>
                  <a:pt x="3626" y="1890"/>
                </a:lnTo>
                <a:lnTo>
                  <a:pt x="3635" y="1862"/>
                </a:lnTo>
                <a:lnTo>
                  <a:pt x="3644" y="1817"/>
                </a:lnTo>
                <a:lnTo>
                  <a:pt x="3689" y="1799"/>
                </a:lnTo>
                <a:lnTo>
                  <a:pt x="3726" y="1799"/>
                </a:lnTo>
                <a:lnTo>
                  <a:pt x="3753" y="1799"/>
                </a:lnTo>
                <a:lnTo>
                  <a:pt x="3798" y="1799"/>
                </a:lnTo>
                <a:lnTo>
                  <a:pt x="3817" y="1799"/>
                </a:lnTo>
                <a:lnTo>
                  <a:pt x="3835" y="1780"/>
                </a:lnTo>
                <a:lnTo>
                  <a:pt x="3862" y="1771"/>
                </a:lnTo>
                <a:lnTo>
                  <a:pt x="3871" y="1744"/>
                </a:lnTo>
                <a:lnTo>
                  <a:pt x="3880" y="1717"/>
                </a:lnTo>
                <a:lnTo>
                  <a:pt x="3907" y="1680"/>
                </a:lnTo>
                <a:lnTo>
                  <a:pt x="3935" y="1671"/>
                </a:lnTo>
                <a:lnTo>
                  <a:pt x="3980" y="1635"/>
                </a:lnTo>
                <a:lnTo>
                  <a:pt x="3989" y="1608"/>
                </a:lnTo>
                <a:lnTo>
                  <a:pt x="3998" y="1581"/>
                </a:lnTo>
                <a:lnTo>
                  <a:pt x="3998" y="1553"/>
                </a:lnTo>
                <a:lnTo>
                  <a:pt x="3998" y="1517"/>
                </a:lnTo>
                <a:lnTo>
                  <a:pt x="4026" y="1508"/>
                </a:lnTo>
                <a:lnTo>
                  <a:pt x="4080" y="1490"/>
                </a:lnTo>
                <a:lnTo>
                  <a:pt x="4117" y="1480"/>
                </a:lnTo>
                <a:lnTo>
                  <a:pt x="4144" y="1462"/>
                </a:lnTo>
                <a:lnTo>
                  <a:pt x="4154" y="1426"/>
                </a:lnTo>
                <a:lnTo>
                  <a:pt x="4154" y="1380"/>
                </a:lnTo>
                <a:lnTo>
                  <a:pt x="4162" y="1326"/>
                </a:lnTo>
                <a:lnTo>
                  <a:pt x="4189" y="1281"/>
                </a:lnTo>
                <a:lnTo>
                  <a:pt x="4198" y="1253"/>
                </a:lnTo>
                <a:lnTo>
                  <a:pt x="4207" y="1226"/>
                </a:lnTo>
                <a:lnTo>
                  <a:pt x="4207" y="1199"/>
                </a:lnTo>
                <a:lnTo>
                  <a:pt x="4217" y="1171"/>
                </a:lnTo>
                <a:lnTo>
                  <a:pt x="4226" y="1144"/>
                </a:lnTo>
                <a:lnTo>
                  <a:pt x="4235" y="1117"/>
                </a:lnTo>
                <a:lnTo>
                  <a:pt x="4235" y="1071"/>
                </a:lnTo>
                <a:lnTo>
                  <a:pt x="4235" y="1044"/>
                </a:lnTo>
                <a:lnTo>
                  <a:pt x="4244" y="1017"/>
                </a:lnTo>
                <a:lnTo>
                  <a:pt x="4289" y="990"/>
                </a:lnTo>
                <a:lnTo>
                  <a:pt x="4317" y="981"/>
                </a:lnTo>
                <a:lnTo>
                  <a:pt x="4354" y="972"/>
                </a:lnTo>
                <a:lnTo>
                  <a:pt x="4416" y="962"/>
                </a:lnTo>
                <a:lnTo>
                  <a:pt x="4444" y="953"/>
                </a:lnTo>
                <a:lnTo>
                  <a:pt x="4480" y="944"/>
                </a:lnTo>
                <a:lnTo>
                  <a:pt x="4507" y="935"/>
                </a:lnTo>
                <a:lnTo>
                  <a:pt x="4535" y="926"/>
                </a:lnTo>
                <a:lnTo>
                  <a:pt x="4562" y="926"/>
                </a:lnTo>
                <a:lnTo>
                  <a:pt x="4589" y="926"/>
                </a:lnTo>
                <a:lnTo>
                  <a:pt x="4616" y="926"/>
                </a:lnTo>
                <a:lnTo>
                  <a:pt x="4635" y="926"/>
                </a:lnTo>
                <a:lnTo>
                  <a:pt x="4662" y="926"/>
                </a:lnTo>
                <a:lnTo>
                  <a:pt x="4671" y="872"/>
                </a:lnTo>
                <a:lnTo>
                  <a:pt x="4671" y="826"/>
                </a:lnTo>
                <a:lnTo>
                  <a:pt x="4680" y="762"/>
                </a:lnTo>
                <a:lnTo>
                  <a:pt x="4680" y="735"/>
                </a:lnTo>
                <a:lnTo>
                  <a:pt x="4680" y="672"/>
                </a:lnTo>
                <a:lnTo>
                  <a:pt x="4690" y="608"/>
                </a:lnTo>
                <a:lnTo>
                  <a:pt x="4690" y="572"/>
                </a:lnTo>
                <a:lnTo>
                  <a:pt x="4662" y="563"/>
                </a:lnTo>
                <a:lnTo>
                  <a:pt x="4635" y="563"/>
                </a:lnTo>
                <a:lnTo>
                  <a:pt x="4607" y="563"/>
                </a:lnTo>
                <a:lnTo>
                  <a:pt x="4553" y="563"/>
                </a:lnTo>
                <a:lnTo>
                  <a:pt x="4489" y="553"/>
                </a:lnTo>
                <a:lnTo>
                  <a:pt x="4426" y="526"/>
                </a:lnTo>
                <a:lnTo>
                  <a:pt x="4398" y="517"/>
                </a:lnTo>
                <a:lnTo>
                  <a:pt x="4380" y="490"/>
                </a:lnTo>
                <a:lnTo>
                  <a:pt x="4371" y="435"/>
                </a:lnTo>
                <a:lnTo>
                  <a:pt x="4362" y="408"/>
                </a:lnTo>
                <a:lnTo>
                  <a:pt x="4362" y="372"/>
                </a:lnTo>
                <a:lnTo>
                  <a:pt x="4344" y="344"/>
                </a:lnTo>
                <a:lnTo>
                  <a:pt x="4344" y="317"/>
                </a:lnTo>
                <a:lnTo>
                  <a:pt x="4317" y="299"/>
                </a:lnTo>
                <a:lnTo>
                  <a:pt x="4280" y="299"/>
                </a:lnTo>
                <a:lnTo>
                  <a:pt x="4254" y="308"/>
                </a:lnTo>
                <a:lnTo>
                  <a:pt x="4217" y="335"/>
                </a:lnTo>
                <a:lnTo>
                  <a:pt x="4162" y="335"/>
                </a:lnTo>
                <a:lnTo>
                  <a:pt x="4089" y="335"/>
                </a:lnTo>
                <a:lnTo>
                  <a:pt x="4062" y="335"/>
                </a:lnTo>
                <a:lnTo>
                  <a:pt x="4035" y="326"/>
                </a:lnTo>
                <a:lnTo>
                  <a:pt x="3998" y="281"/>
                </a:lnTo>
                <a:lnTo>
                  <a:pt x="3953" y="254"/>
                </a:lnTo>
                <a:lnTo>
                  <a:pt x="3926" y="244"/>
                </a:lnTo>
                <a:lnTo>
                  <a:pt x="3898" y="235"/>
                </a:lnTo>
                <a:lnTo>
                  <a:pt x="3862" y="235"/>
                </a:lnTo>
                <a:lnTo>
                  <a:pt x="3835" y="235"/>
                </a:lnTo>
                <a:lnTo>
                  <a:pt x="3807" y="226"/>
                </a:lnTo>
                <a:lnTo>
                  <a:pt x="3798" y="199"/>
                </a:lnTo>
                <a:lnTo>
                  <a:pt x="3771" y="172"/>
                </a:lnTo>
                <a:lnTo>
                  <a:pt x="3744" y="144"/>
                </a:lnTo>
                <a:lnTo>
                  <a:pt x="3707" y="144"/>
                </a:lnTo>
                <a:lnTo>
                  <a:pt x="3680" y="144"/>
                </a:lnTo>
                <a:lnTo>
                  <a:pt x="3653" y="144"/>
                </a:lnTo>
                <a:lnTo>
                  <a:pt x="3626" y="144"/>
                </a:lnTo>
                <a:lnTo>
                  <a:pt x="3607" y="126"/>
                </a:lnTo>
                <a:lnTo>
                  <a:pt x="3589" y="81"/>
                </a:lnTo>
                <a:lnTo>
                  <a:pt x="3571" y="54"/>
                </a:lnTo>
                <a:lnTo>
                  <a:pt x="3553" y="35"/>
                </a:lnTo>
                <a:lnTo>
                  <a:pt x="3535" y="8"/>
                </a:lnTo>
                <a:lnTo>
                  <a:pt x="962" y="0"/>
                </a:lnTo>
              </a:path>
            </a:pathLst>
          </a:custGeom>
          <a:gradFill rotWithShape="0">
            <a:gsLst>
              <a:gs pos="0">
                <a:schemeClr val="tx1"/>
              </a:gs>
              <a:gs pos="100000">
                <a:srgbClr val="6699FF"/>
              </a:gs>
            </a:gsLst>
            <a:lin ang="18900000" scaled="1"/>
          </a:gradFill>
          <a:ln w="12700" cap="rnd" cmpd="sng">
            <a:solidFill>
              <a:srgbClr val="0033C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6" name="Freeform 4"/>
          <p:cNvSpPr>
            <a:spLocks/>
          </p:cNvSpPr>
          <p:nvPr/>
        </p:nvSpPr>
        <p:spPr bwMode="auto">
          <a:xfrm>
            <a:off x="1604963" y="3535363"/>
            <a:ext cx="1227137" cy="265112"/>
          </a:xfrm>
          <a:custGeom>
            <a:avLst/>
            <a:gdLst>
              <a:gd name="T0" fmla="*/ 0 w 774"/>
              <a:gd name="T1" fmla="*/ 415869201 h 168"/>
              <a:gd name="T2" fmla="*/ 429834065 w 774"/>
              <a:gd name="T3" fmla="*/ 351123485 h 168"/>
              <a:gd name="T4" fmla="*/ 776717474 w 774"/>
              <a:gd name="T5" fmla="*/ 246533645 h 168"/>
              <a:gd name="T6" fmla="*/ 932562288 w 774"/>
              <a:gd name="T7" fmla="*/ 112060318 h 168"/>
              <a:gd name="T8" fmla="*/ 982835268 w 774"/>
              <a:gd name="T9" fmla="*/ 0 h 168"/>
              <a:gd name="T10" fmla="*/ 1131141275 w 774"/>
              <a:gd name="T11" fmla="*/ 161865078 h 168"/>
              <a:gd name="T12" fmla="*/ 1362396353 w 774"/>
              <a:gd name="T13" fmla="*/ 321239998 h 168"/>
              <a:gd name="T14" fmla="*/ 1583596517 w 774"/>
              <a:gd name="T15" fmla="*/ 371044759 h 168"/>
              <a:gd name="T16" fmla="*/ 1943049360 w 774"/>
              <a:gd name="T17" fmla="*/ 390966032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1" y="141"/>
                </a:lnTo>
                <a:lnTo>
                  <a:pt x="309" y="99"/>
                </a:lnTo>
                <a:lnTo>
                  <a:pt x="371" y="45"/>
                </a:lnTo>
                <a:lnTo>
                  <a:pt x="391" y="0"/>
                </a:lnTo>
                <a:lnTo>
                  <a:pt x="450" y="65"/>
                </a:lnTo>
                <a:lnTo>
                  <a:pt x="542"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 name="Freeform 5"/>
          <p:cNvSpPr>
            <a:spLocks/>
          </p:cNvSpPr>
          <p:nvPr/>
        </p:nvSpPr>
        <p:spPr bwMode="auto">
          <a:xfrm>
            <a:off x="2349500" y="3602038"/>
            <a:ext cx="1228725" cy="266700"/>
          </a:xfrm>
          <a:custGeom>
            <a:avLst/>
            <a:gdLst>
              <a:gd name="T0" fmla="*/ 0 w 774"/>
              <a:gd name="T1" fmla="*/ 420866888 h 168"/>
              <a:gd name="T2" fmla="*/ 430947513 w 774"/>
              <a:gd name="T3" fmla="*/ 355342825 h 168"/>
              <a:gd name="T4" fmla="*/ 778729075 w 774"/>
              <a:gd name="T5" fmla="*/ 249496263 h 168"/>
              <a:gd name="T6" fmla="*/ 934978763 w 774"/>
              <a:gd name="T7" fmla="*/ 113407825 h 168"/>
              <a:gd name="T8" fmla="*/ 985381888 w 774"/>
              <a:gd name="T9" fmla="*/ 0 h 168"/>
              <a:gd name="T10" fmla="*/ 1134070313 w 774"/>
              <a:gd name="T11" fmla="*/ 166330313 h 168"/>
              <a:gd name="T12" fmla="*/ 136592468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1" y="141"/>
                </a:lnTo>
                <a:lnTo>
                  <a:pt x="309" y="99"/>
                </a:lnTo>
                <a:lnTo>
                  <a:pt x="371" y="45"/>
                </a:lnTo>
                <a:lnTo>
                  <a:pt x="391" y="0"/>
                </a:lnTo>
                <a:lnTo>
                  <a:pt x="450" y="66"/>
                </a:lnTo>
                <a:lnTo>
                  <a:pt x="542"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8" name="Freeform 6"/>
          <p:cNvSpPr>
            <a:spLocks/>
          </p:cNvSpPr>
          <p:nvPr/>
        </p:nvSpPr>
        <p:spPr bwMode="auto">
          <a:xfrm>
            <a:off x="1901825" y="3775075"/>
            <a:ext cx="1228725" cy="266700"/>
          </a:xfrm>
          <a:custGeom>
            <a:avLst/>
            <a:gdLst>
              <a:gd name="T0" fmla="*/ 0 w 774"/>
              <a:gd name="T1" fmla="*/ 420866888 h 168"/>
              <a:gd name="T2" fmla="*/ 430947513 w 774"/>
              <a:gd name="T3" fmla="*/ 355342825 h 168"/>
              <a:gd name="T4" fmla="*/ 778729075 w 774"/>
              <a:gd name="T5" fmla="*/ 249496263 h 168"/>
              <a:gd name="T6" fmla="*/ 934978763 w 774"/>
              <a:gd name="T7" fmla="*/ 113407825 h 168"/>
              <a:gd name="T8" fmla="*/ 985381888 w 774"/>
              <a:gd name="T9" fmla="*/ 0 h 168"/>
              <a:gd name="T10" fmla="*/ 1134070313 w 774"/>
              <a:gd name="T11" fmla="*/ 166330313 h 168"/>
              <a:gd name="T12" fmla="*/ 136592468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1" y="141"/>
                </a:lnTo>
                <a:lnTo>
                  <a:pt x="309" y="99"/>
                </a:lnTo>
                <a:lnTo>
                  <a:pt x="371" y="45"/>
                </a:lnTo>
                <a:lnTo>
                  <a:pt x="391" y="0"/>
                </a:lnTo>
                <a:lnTo>
                  <a:pt x="450" y="66"/>
                </a:lnTo>
                <a:lnTo>
                  <a:pt x="542"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9" name="Freeform 7"/>
          <p:cNvSpPr>
            <a:spLocks/>
          </p:cNvSpPr>
          <p:nvPr/>
        </p:nvSpPr>
        <p:spPr bwMode="auto">
          <a:xfrm>
            <a:off x="3084513" y="3732213"/>
            <a:ext cx="1228725" cy="266700"/>
          </a:xfrm>
          <a:custGeom>
            <a:avLst/>
            <a:gdLst>
              <a:gd name="T0" fmla="*/ 0 w 774"/>
              <a:gd name="T1" fmla="*/ 420866888 h 168"/>
              <a:gd name="T2" fmla="*/ 430947513 w 774"/>
              <a:gd name="T3" fmla="*/ 355342825 h 168"/>
              <a:gd name="T4" fmla="*/ 778729075 w 774"/>
              <a:gd name="T5" fmla="*/ 249496263 h 168"/>
              <a:gd name="T6" fmla="*/ 934978763 w 774"/>
              <a:gd name="T7" fmla="*/ 113407825 h 168"/>
              <a:gd name="T8" fmla="*/ 985381888 w 774"/>
              <a:gd name="T9" fmla="*/ 0 h 168"/>
              <a:gd name="T10" fmla="*/ 1134070313 w 774"/>
              <a:gd name="T11" fmla="*/ 163810950 h 168"/>
              <a:gd name="T12" fmla="*/ 136592468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1" y="141"/>
                </a:lnTo>
                <a:lnTo>
                  <a:pt x="309" y="99"/>
                </a:lnTo>
                <a:lnTo>
                  <a:pt x="371" y="45"/>
                </a:lnTo>
                <a:lnTo>
                  <a:pt x="391" y="0"/>
                </a:lnTo>
                <a:lnTo>
                  <a:pt x="450" y="65"/>
                </a:lnTo>
                <a:lnTo>
                  <a:pt x="542"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0" name="Freeform 8"/>
          <p:cNvSpPr>
            <a:spLocks/>
          </p:cNvSpPr>
          <p:nvPr/>
        </p:nvSpPr>
        <p:spPr bwMode="auto">
          <a:xfrm>
            <a:off x="2549525" y="3903663"/>
            <a:ext cx="1230313" cy="266700"/>
          </a:xfrm>
          <a:custGeom>
            <a:avLst/>
            <a:gdLst>
              <a:gd name="T0" fmla="*/ 0 w 774"/>
              <a:gd name="T1" fmla="*/ 420866888 h 168"/>
              <a:gd name="T2" fmla="*/ 432060811 w 774"/>
              <a:gd name="T3" fmla="*/ 355342825 h 168"/>
              <a:gd name="T4" fmla="*/ 780741688 w 774"/>
              <a:gd name="T5" fmla="*/ 249496263 h 168"/>
              <a:gd name="T6" fmla="*/ 937396775 w 774"/>
              <a:gd name="T7" fmla="*/ 113407825 h 168"/>
              <a:gd name="T8" fmla="*/ 987930212 w 774"/>
              <a:gd name="T9" fmla="*/ 0 h 168"/>
              <a:gd name="T10" fmla="*/ 1137003137 w 774"/>
              <a:gd name="T11" fmla="*/ 163810950 h 168"/>
              <a:gd name="T12" fmla="*/ 1369457585 w 774"/>
              <a:gd name="T13" fmla="*/ 325100950 h 168"/>
              <a:gd name="T14" fmla="*/ 1591805664 w 774"/>
              <a:gd name="T15" fmla="*/ 375504075 h 168"/>
              <a:gd name="T16" fmla="*/ 1953118708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1" y="141"/>
                </a:lnTo>
                <a:lnTo>
                  <a:pt x="309" y="99"/>
                </a:lnTo>
                <a:lnTo>
                  <a:pt x="371" y="45"/>
                </a:lnTo>
                <a:lnTo>
                  <a:pt x="391" y="0"/>
                </a:lnTo>
                <a:lnTo>
                  <a:pt x="450" y="65"/>
                </a:lnTo>
                <a:lnTo>
                  <a:pt x="542"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1" name="Freeform 9"/>
          <p:cNvSpPr>
            <a:spLocks/>
          </p:cNvSpPr>
          <p:nvPr/>
        </p:nvSpPr>
        <p:spPr bwMode="auto">
          <a:xfrm>
            <a:off x="7915275" y="3430588"/>
            <a:ext cx="1228725" cy="266700"/>
          </a:xfrm>
          <a:custGeom>
            <a:avLst/>
            <a:gdLst>
              <a:gd name="T0" fmla="*/ 0 w 774"/>
              <a:gd name="T1" fmla="*/ 420866888 h 168"/>
              <a:gd name="T2" fmla="*/ 428426563 w 774"/>
              <a:gd name="T3" fmla="*/ 355342825 h 168"/>
              <a:gd name="T4" fmla="*/ 776208125 w 774"/>
              <a:gd name="T5" fmla="*/ 249496263 h 168"/>
              <a:gd name="T6" fmla="*/ 934978763 w 774"/>
              <a:gd name="T7" fmla="*/ 113407825 h 168"/>
              <a:gd name="T8" fmla="*/ 987901250 w 774"/>
              <a:gd name="T9" fmla="*/ 0 h 168"/>
              <a:gd name="T10" fmla="*/ 1134070313 w 774"/>
              <a:gd name="T11" fmla="*/ 166330313 h 168"/>
              <a:gd name="T12" fmla="*/ 136844563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0" y="141"/>
                </a:lnTo>
                <a:lnTo>
                  <a:pt x="308" y="99"/>
                </a:lnTo>
                <a:lnTo>
                  <a:pt x="371" y="45"/>
                </a:lnTo>
                <a:lnTo>
                  <a:pt x="392" y="0"/>
                </a:lnTo>
                <a:lnTo>
                  <a:pt x="450" y="66"/>
                </a:lnTo>
                <a:lnTo>
                  <a:pt x="543"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2" name="Freeform 10"/>
          <p:cNvSpPr>
            <a:spLocks/>
          </p:cNvSpPr>
          <p:nvPr/>
        </p:nvSpPr>
        <p:spPr bwMode="auto">
          <a:xfrm>
            <a:off x="6842125" y="3424238"/>
            <a:ext cx="1228725" cy="266700"/>
          </a:xfrm>
          <a:custGeom>
            <a:avLst/>
            <a:gdLst>
              <a:gd name="T0" fmla="*/ 0 w 774"/>
              <a:gd name="T1" fmla="*/ 420866888 h 168"/>
              <a:gd name="T2" fmla="*/ 430947513 w 774"/>
              <a:gd name="T3" fmla="*/ 355342825 h 168"/>
              <a:gd name="T4" fmla="*/ 778729075 w 774"/>
              <a:gd name="T5" fmla="*/ 249496263 h 168"/>
              <a:gd name="T6" fmla="*/ 934978763 w 774"/>
              <a:gd name="T7" fmla="*/ 113407825 h 168"/>
              <a:gd name="T8" fmla="*/ 985381888 w 774"/>
              <a:gd name="T9" fmla="*/ 0 h 168"/>
              <a:gd name="T10" fmla="*/ 1134070313 w 774"/>
              <a:gd name="T11" fmla="*/ 163810950 h 168"/>
              <a:gd name="T12" fmla="*/ 136592468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1" y="141"/>
                </a:lnTo>
                <a:lnTo>
                  <a:pt x="309" y="99"/>
                </a:lnTo>
                <a:lnTo>
                  <a:pt x="371" y="45"/>
                </a:lnTo>
                <a:lnTo>
                  <a:pt x="391" y="0"/>
                </a:lnTo>
                <a:lnTo>
                  <a:pt x="450" y="65"/>
                </a:lnTo>
                <a:lnTo>
                  <a:pt x="542"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3" name="Freeform 11"/>
          <p:cNvSpPr>
            <a:spLocks/>
          </p:cNvSpPr>
          <p:nvPr/>
        </p:nvSpPr>
        <p:spPr bwMode="auto">
          <a:xfrm>
            <a:off x="6235700" y="3554413"/>
            <a:ext cx="1228725" cy="266700"/>
          </a:xfrm>
          <a:custGeom>
            <a:avLst/>
            <a:gdLst>
              <a:gd name="T0" fmla="*/ 0 w 774"/>
              <a:gd name="T1" fmla="*/ 420866888 h 168"/>
              <a:gd name="T2" fmla="*/ 430947513 w 774"/>
              <a:gd name="T3" fmla="*/ 355342825 h 168"/>
              <a:gd name="T4" fmla="*/ 778729075 w 774"/>
              <a:gd name="T5" fmla="*/ 249496263 h 168"/>
              <a:gd name="T6" fmla="*/ 934978763 w 774"/>
              <a:gd name="T7" fmla="*/ 113407825 h 168"/>
              <a:gd name="T8" fmla="*/ 985381888 w 774"/>
              <a:gd name="T9" fmla="*/ 0 h 168"/>
              <a:gd name="T10" fmla="*/ 1134070313 w 774"/>
              <a:gd name="T11" fmla="*/ 166330313 h 168"/>
              <a:gd name="T12" fmla="*/ 136592468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1" y="141"/>
                </a:lnTo>
                <a:lnTo>
                  <a:pt x="309" y="99"/>
                </a:lnTo>
                <a:lnTo>
                  <a:pt x="371" y="45"/>
                </a:lnTo>
                <a:lnTo>
                  <a:pt x="391" y="0"/>
                </a:lnTo>
                <a:lnTo>
                  <a:pt x="450" y="66"/>
                </a:lnTo>
                <a:lnTo>
                  <a:pt x="542"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4" name="Freeform 12"/>
          <p:cNvSpPr>
            <a:spLocks/>
          </p:cNvSpPr>
          <p:nvPr/>
        </p:nvSpPr>
        <p:spPr bwMode="auto">
          <a:xfrm>
            <a:off x="7505700" y="3597275"/>
            <a:ext cx="1228725" cy="266700"/>
          </a:xfrm>
          <a:custGeom>
            <a:avLst/>
            <a:gdLst>
              <a:gd name="T0" fmla="*/ 0 w 774"/>
              <a:gd name="T1" fmla="*/ 420866888 h 168"/>
              <a:gd name="T2" fmla="*/ 430947513 w 774"/>
              <a:gd name="T3" fmla="*/ 355342825 h 168"/>
              <a:gd name="T4" fmla="*/ 778729075 w 774"/>
              <a:gd name="T5" fmla="*/ 249496263 h 168"/>
              <a:gd name="T6" fmla="*/ 934978763 w 774"/>
              <a:gd name="T7" fmla="*/ 113407825 h 168"/>
              <a:gd name="T8" fmla="*/ 985381888 w 774"/>
              <a:gd name="T9" fmla="*/ 0 h 168"/>
              <a:gd name="T10" fmla="*/ 1134070313 w 774"/>
              <a:gd name="T11" fmla="*/ 163810950 h 168"/>
              <a:gd name="T12" fmla="*/ 136592468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1" y="141"/>
                </a:lnTo>
                <a:lnTo>
                  <a:pt x="309" y="99"/>
                </a:lnTo>
                <a:lnTo>
                  <a:pt x="371" y="45"/>
                </a:lnTo>
                <a:lnTo>
                  <a:pt x="391" y="0"/>
                </a:lnTo>
                <a:lnTo>
                  <a:pt x="450" y="65"/>
                </a:lnTo>
                <a:lnTo>
                  <a:pt x="542"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5" name="Freeform 13"/>
          <p:cNvSpPr>
            <a:spLocks/>
          </p:cNvSpPr>
          <p:nvPr/>
        </p:nvSpPr>
        <p:spPr bwMode="auto">
          <a:xfrm>
            <a:off x="7983538" y="3786188"/>
            <a:ext cx="1230312" cy="266700"/>
          </a:xfrm>
          <a:custGeom>
            <a:avLst/>
            <a:gdLst>
              <a:gd name="T0" fmla="*/ 0 w 775"/>
              <a:gd name="T1" fmla="*/ 420866888 h 168"/>
              <a:gd name="T2" fmla="*/ 430945750 w 775"/>
              <a:gd name="T3" fmla="*/ 355342825 h 168"/>
              <a:gd name="T4" fmla="*/ 778727171 w 775"/>
              <a:gd name="T5" fmla="*/ 249496263 h 168"/>
              <a:gd name="T6" fmla="*/ 934976795 w 775"/>
              <a:gd name="T7" fmla="*/ 113407825 h 168"/>
              <a:gd name="T8" fmla="*/ 987900849 w 775"/>
              <a:gd name="T9" fmla="*/ 0 h 168"/>
              <a:gd name="T10" fmla="*/ 1136589213 w 775"/>
              <a:gd name="T11" fmla="*/ 166330313 h 168"/>
              <a:gd name="T12" fmla="*/ 1368443494 w 775"/>
              <a:gd name="T13" fmla="*/ 325100950 h 168"/>
              <a:gd name="T14" fmla="*/ 1590217154 w 775"/>
              <a:gd name="T15" fmla="*/ 375504075 h 168"/>
              <a:gd name="T16" fmla="*/ 1950600145 w 775"/>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5" h="168">
                <a:moveTo>
                  <a:pt x="0" y="167"/>
                </a:moveTo>
                <a:lnTo>
                  <a:pt x="171" y="141"/>
                </a:lnTo>
                <a:lnTo>
                  <a:pt x="309" y="99"/>
                </a:lnTo>
                <a:lnTo>
                  <a:pt x="371" y="45"/>
                </a:lnTo>
                <a:lnTo>
                  <a:pt x="392" y="0"/>
                </a:lnTo>
                <a:lnTo>
                  <a:pt x="451" y="66"/>
                </a:lnTo>
                <a:lnTo>
                  <a:pt x="543" y="129"/>
                </a:lnTo>
                <a:lnTo>
                  <a:pt x="631" y="149"/>
                </a:lnTo>
                <a:lnTo>
                  <a:pt x="774"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6" name="Freeform 14"/>
          <p:cNvSpPr>
            <a:spLocks/>
          </p:cNvSpPr>
          <p:nvPr/>
        </p:nvSpPr>
        <p:spPr bwMode="auto">
          <a:xfrm>
            <a:off x="6943725" y="3670300"/>
            <a:ext cx="1228725" cy="266700"/>
          </a:xfrm>
          <a:custGeom>
            <a:avLst/>
            <a:gdLst>
              <a:gd name="T0" fmla="*/ 0 w 774"/>
              <a:gd name="T1" fmla="*/ 420866888 h 168"/>
              <a:gd name="T2" fmla="*/ 428426563 w 774"/>
              <a:gd name="T3" fmla="*/ 355342825 h 168"/>
              <a:gd name="T4" fmla="*/ 776208125 w 774"/>
              <a:gd name="T5" fmla="*/ 249496263 h 168"/>
              <a:gd name="T6" fmla="*/ 934978763 w 774"/>
              <a:gd name="T7" fmla="*/ 113407825 h 168"/>
              <a:gd name="T8" fmla="*/ 987901250 w 774"/>
              <a:gd name="T9" fmla="*/ 0 h 168"/>
              <a:gd name="T10" fmla="*/ 1134070313 w 774"/>
              <a:gd name="T11" fmla="*/ 166330313 h 168"/>
              <a:gd name="T12" fmla="*/ 136844563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0" y="141"/>
                </a:lnTo>
                <a:lnTo>
                  <a:pt x="308" y="99"/>
                </a:lnTo>
                <a:lnTo>
                  <a:pt x="371" y="45"/>
                </a:lnTo>
                <a:lnTo>
                  <a:pt x="392" y="0"/>
                </a:lnTo>
                <a:lnTo>
                  <a:pt x="450" y="66"/>
                </a:lnTo>
                <a:lnTo>
                  <a:pt x="543"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7" name="Freeform 15"/>
          <p:cNvSpPr>
            <a:spLocks/>
          </p:cNvSpPr>
          <p:nvPr/>
        </p:nvSpPr>
        <p:spPr bwMode="auto">
          <a:xfrm>
            <a:off x="7578725" y="3914775"/>
            <a:ext cx="1228725" cy="266700"/>
          </a:xfrm>
          <a:custGeom>
            <a:avLst/>
            <a:gdLst>
              <a:gd name="T0" fmla="*/ 0 w 774"/>
              <a:gd name="T1" fmla="*/ 420866888 h 168"/>
              <a:gd name="T2" fmla="*/ 428426563 w 774"/>
              <a:gd name="T3" fmla="*/ 355342825 h 168"/>
              <a:gd name="T4" fmla="*/ 776208125 w 774"/>
              <a:gd name="T5" fmla="*/ 249496263 h 168"/>
              <a:gd name="T6" fmla="*/ 934978763 w 774"/>
              <a:gd name="T7" fmla="*/ 113407825 h 168"/>
              <a:gd name="T8" fmla="*/ 987901250 w 774"/>
              <a:gd name="T9" fmla="*/ 0 h 168"/>
              <a:gd name="T10" fmla="*/ 1134070313 w 774"/>
              <a:gd name="T11" fmla="*/ 163810950 h 168"/>
              <a:gd name="T12" fmla="*/ 1368445638 w 774"/>
              <a:gd name="T13" fmla="*/ 325100950 h 168"/>
              <a:gd name="T14" fmla="*/ 1587698438 w 774"/>
              <a:gd name="T15" fmla="*/ 375504075 h 168"/>
              <a:gd name="T16" fmla="*/ 1948081575 w 774"/>
              <a:gd name="T17" fmla="*/ 395665325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4" h="168">
                <a:moveTo>
                  <a:pt x="0" y="167"/>
                </a:moveTo>
                <a:lnTo>
                  <a:pt x="170" y="141"/>
                </a:lnTo>
                <a:lnTo>
                  <a:pt x="308" y="99"/>
                </a:lnTo>
                <a:lnTo>
                  <a:pt x="371" y="45"/>
                </a:lnTo>
                <a:lnTo>
                  <a:pt x="392" y="0"/>
                </a:lnTo>
                <a:lnTo>
                  <a:pt x="450" y="65"/>
                </a:lnTo>
                <a:lnTo>
                  <a:pt x="543" y="129"/>
                </a:lnTo>
                <a:lnTo>
                  <a:pt x="630" y="149"/>
                </a:lnTo>
                <a:lnTo>
                  <a:pt x="773" y="157"/>
                </a:lnTo>
              </a:path>
            </a:pathLst>
          </a:custGeom>
          <a:solidFill>
            <a:srgbClr val="0000FF"/>
          </a:solidFill>
          <a:ln w="12700" cap="rnd" cmpd="sng">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8" name="Rectangle 16"/>
          <p:cNvSpPr>
            <a:spLocks noGrp="1" noChangeArrowheads="1"/>
          </p:cNvSpPr>
          <p:nvPr>
            <p:ph type="title"/>
          </p:nvPr>
        </p:nvSpPr>
        <p:spPr>
          <a:xfrm>
            <a:off x="1476375" y="476250"/>
            <a:ext cx="7383463" cy="73025"/>
          </a:xfrm>
        </p:spPr>
        <p:txBody>
          <a:bodyPr lIns="0" tIns="0" rIns="0" bIns="0">
            <a:normAutofit fontScale="90000"/>
          </a:bodyPr>
          <a:lstStyle/>
          <a:p>
            <a:pPr eaLnBrk="1" hangingPunct="1"/>
            <a:endParaRPr lang="en-US" sz="3600" smtClean="0"/>
          </a:p>
        </p:txBody>
      </p:sp>
      <p:sp>
        <p:nvSpPr>
          <p:cNvPr id="13329" name="Rectangle 17"/>
          <p:cNvSpPr>
            <a:spLocks noChangeArrowheads="1"/>
          </p:cNvSpPr>
          <p:nvPr/>
        </p:nvSpPr>
        <p:spPr bwMode="auto">
          <a:xfrm>
            <a:off x="4098925" y="2641600"/>
            <a:ext cx="1276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9" tIns="46030" rIns="92059" bIns="46030">
            <a:spAutoFit/>
          </a:bodyPr>
          <a:lstStyle/>
          <a:p>
            <a:pPr>
              <a:lnSpc>
                <a:spcPct val="90000"/>
              </a:lnSpc>
            </a:pPr>
            <a:r>
              <a:rPr lang="en-GB" b="1">
                <a:solidFill>
                  <a:schemeClr val="bg1"/>
                </a:solidFill>
                <a:latin typeface="Times New Roman" pitchFamily="18" charset="0"/>
              </a:rPr>
              <a:t>Hyperlinks</a:t>
            </a:r>
          </a:p>
        </p:txBody>
      </p:sp>
      <p:sp>
        <p:nvSpPr>
          <p:cNvPr id="13330" name="Rectangle 18"/>
          <p:cNvSpPr>
            <a:spLocks noChangeArrowheads="1"/>
          </p:cNvSpPr>
          <p:nvPr/>
        </p:nvSpPr>
        <p:spPr bwMode="auto">
          <a:xfrm>
            <a:off x="3414713" y="1978025"/>
            <a:ext cx="10858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9" tIns="46030" rIns="92059" bIns="46030">
            <a:spAutoFit/>
          </a:bodyPr>
          <a:lstStyle/>
          <a:p>
            <a:pPr algn="ctr">
              <a:lnSpc>
                <a:spcPct val="90000"/>
              </a:lnSpc>
            </a:pPr>
            <a:r>
              <a:rPr lang="en-GB" b="1">
                <a:solidFill>
                  <a:schemeClr val="bg1"/>
                </a:solidFill>
                <a:latin typeface="Times New Roman" pitchFamily="18" charset="0"/>
              </a:rPr>
              <a:t>Slick</a:t>
            </a:r>
          </a:p>
          <a:p>
            <a:pPr algn="ctr">
              <a:lnSpc>
                <a:spcPct val="90000"/>
              </a:lnSpc>
            </a:pPr>
            <a:r>
              <a:rPr lang="en-GB" b="1">
                <a:solidFill>
                  <a:schemeClr val="bg1"/>
                </a:solidFill>
                <a:latin typeface="Times New Roman" pitchFamily="18" charset="0"/>
              </a:rPr>
              <a:t>Graphics</a:t>
            </a:r>
          </a:p>
        </p:txBody>
      </p:sp>
      <p:sp>
        <p:nvSpPr>
          <p:cNvPr id="13331" name="Rectangle 19"/>
          <p:cNvSpPr>
            <a:spLocks noChangeArrowheads="1"/>
          </p:cNvSpPr>
          <p:nvPr/>
        </p:nvSpPr>
        <p:spPr bwMode="auto">
          <a:xfrm>
            <a:off x="4729163" y="3021013"/>
            <a:ext cx="14732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9" tIns="46030" rIns="92059" bIns="46030">
            <a:spAutoFit/>
          </a:bodyPr>
          <a:lstStyle/>
          <a:p>
            <a:pPr>
              <a:lnSpc>
                <a:spcPct val="90000"/>
              </a:lnSpc>
            </a:pPr>
            <a:r>
              <a:rPr lang="en-GB" b="1">
                <a:solidFill>
                  <a:schemeClr val="bg1"/>
                </a:solidFill>
                <a:latin typeface="Times New Roman" pitchFamily="18" charset="0"/>
              </a:rPr>
              <a:t>Nice Pictures</a:t>
            </a:r>
          </a:p>
        </p:txBody>
      </p:sp>
      <p:sp>
        <p:nvSpPr>
          <p:cNvPr id="13332" name="Rectangle 20"/>
          <p:cNvSpPr>
            <a:spLocks noChangeArrowheads="1"/>
          </p:cNvSpPr>
          <p:nvPr/>
        </p:nvSpPr>
        <p:spPr bwMode="auto">
          <a:xfrm>
            <a:off x="3159125" y="2981325"/>
            <a:ext cx="11557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9" tIns="46030" rIns="92059" bIns="46030">
            <a:spAutoFit/>
          </a:bodyPr>
          <a:lstStyle/>
          <a:p>
            <a:pPr algn="ctr">
              <a:lnSpc>
                <a:spcPct val="90000"/>
              </a:lnSpc>
            </a:pPr>
            <a:r>
              <a:rPr lang="en-GB" b="1">
                <a:solidFill>
                  <a:schemeClr val="bg1"/>
                </a:solidFill>
                <a:latin typeface="Times New Roman" pitchFamily="18" charset="0"/>
              </a:rPr>
              <a:t>Cool</a:t>
            </a:r>
          </a:p>
          <a:p>
            <a:pPr algn="ctr">
              <a:lnSpc>
                <a:spcPct val="90000"/>
              </a:lnSpc>
            </a:pPr>
            <a:r>
              <a:rPr lang="en-GB" b="1">
                <a:solidFill>
                  <a:schemeClr val="bg1"/>
                </a:solidFill>
                <a:latin typeface="Times New Roman" pitchFamily="18" charset="0"/>
              </a:rPr>
              <a:t>GUI Stuff</a:t>
            </a:r>
          </a:p>
        </p:txBody>
      </p:sp>
      <p:sp>
        <p:nvSpPr>
          <p:cNvPr id="13333" name="Freeform 21"/>
          <p:cNvSpPr>
            <a:spLocks/>
          </p:cNvSpPr>
          <p:nvPr/>
        </p:nvSpPr>
        <p:spPr bwMode="auto">
          <a:xfrm>
            <a:off x="2268538" y="1557338"/>
            <a:ext cx="4192587" cy="2262187"/>
          </a:xfrm>
          <a:custGeom>
            <a:avLst/>
            <a:gdLst>
              <a:gd name="T0" fmla="*/ 156249669 w 2641"/>
              <a:gd name="T1" fmla="*/ 2147483647 h 1425"/>
              <a:gd name="T2" fmla="*/ 178930279 w 2641"/>
              <a:gd name="T3" fmla="*/ 2147483647 h 1425"/>
              <a:gd name="T4" fmla="*/ 312499338 w 2641"/>
              <a:gd name="T5" fmla="*/ 2147483647 h 1425"/>
              <a:gd name="T6" fmla="*/ 451107121 w 2641"/>
              <a:gd name="T7" fmla="*/ 2147483647 h 1425"/>
              <a:gd name="T8" fmla="*/ 630038987 w 2641"/>
              <a:gd name="T9" fmla="*/ 2147483647 h 1425"/>
              <a:gd name="T10" fmla="*/ 879533633 w 2641"/>
              <a:gd name="T11" fmla="*/ 2147483647 h 1425"/>
              <a:gd name="T12" fmla="*/ 924896440 w 2641"/>
              <a:gd name="T13" fmla="*/ 2147483647 h 1425"/>
              <a:gd name="T14" fmla="*/ 947578637 w 2641"/>
              <a:gd name="T15" fmla="*/ 2137092028 h 1425"/>
              <a:gd name="T16" fmla="*/ 947578637 w 2641"/>
              <a:gd name="T17" fmla="*/ 1892636132 h 1425"/>
              <a:gd name="T18" fmla="*/ 1038304251 w 2641"/>
              <a:gd name="T19" fmla="*/ 1738907428 h 1425"/>
              <a:gd name="T20" fmla="*/ 1242436089 w 2641"/>
              <a:gd name="T21" fmla="*/ 1605338383 h 1425"/>
              <a:gd name="T22" fmla="*/ 1444048565 w 2641"/>
              <a:gd name="T23" fmla="*/ 1431448434 h 1425"/>
              <a:gd name="T24" fmla="*/ 1537295129 w 2641"/>
              <a:gd name="T25" fmla="*/ 1232355340 h 1425"/>
              <a:gd name="T26" fmla="*/ 1628020743 w 2641"/>
              <a:gd name="T27" fmla="*/ 924896346 h 1425"/>
              <a:gd name="T28" fmla="*/ 1829633219 w 2641"/>
              <a:gd name="T29" fmla="*/ 791328888 h 1425"/>
              <a:gd name="T30" fmla="*/ 1897676636 w 2641"/>
              <a:gd name="T31" fmla="*/ 614917989 h 1425"/>
              <a:gd name="T32" fmla="*/ 1945560393 w 2641"/>
              <a:gd name="T33" fmla="*/ 330139602 h 1425"/>
              <a:gd name="T34" fmla="*/ 1965721641 w 2641"/>
              <a:gd name="T35" fmla="*/ 108365901 h 1425"/>
              <a:gd name="T36" fmla="*/ 2147483647 w 2641"/>
              <a:gd name="T37" fmla="*/ 0 h 1425"/>
              <a:gd name="T38" fmla="*/ 2147483647 w 2641"/>
              <a:gd name="T39" fmla="*/ 85685294 h 1425"/>
              <a:gd name="T40" fmla="*/ 2147483647 w 2641"/>
              <a:gd name="T41" fmla="*/ 262096192 h 1425"/>
              <a:gd name="T42" fmla="*/ 2147483647 w 2641"/>
              <a:gd name="T43" fmla="*/ 415824896 h 1425"/>
              <a:gd name="T44" fmla="*/ 2147483647 w 2641"/>
              <a:gd name="T45" fmla="*/ 461187698 h 1425"/>
              <a:gd name="T46" fmla="*/ 2147483647 w 2641"/>
              <a:gd name="T47" fmla="*/ 461187698 h 1425"/>
              <a:gd name="T48" fmla="*/ 2147483647 w 2641"/>
              <a:gd name="T49" fmla="*/ 660280792 h 1425"/>
              <a:gd name="T50" fmla="*/ 2147483647 w 2641"/>
              <a:gd name="T51" fmla="*/ 859372298 h 1425"/>
              <a:gd name="T52" fmla="*/ 2147483647 w 2641"/>
              <a:gd name="T53" fmla="*/ 945057591 h 1425"/>
              <a:gd name="T54" fmla="*/ 2147483647 w 2641"/>
              <a:gd name="T55" fmla="*/ 1297879388 h 1425"/>
              <a:gd name="T56" fmla="*/ 2147483647 w 2641"/>
              <a:gd name="T57" fmla="*/ 1496972482 h 1425"/>
              <a:gd name="T58" fmla="*/ 2147483647 w 2641"/>
              <a:gd name="T59" fmla="*/ 1454129041 h 1425"/>
              <a:gd name="T60" fmla="*/ 2147483647 w 2641"/>
              <a:gd name="T61" fmla="*/ 1340722829 h 1425"/>
              <a:gd name="T62" fmla="*/ 2147483647 w 2641"/>
              <a:gd name="T63" fmla="*/ 1297879388 h 1425"/>
              <a:gd name="T64" fmla="*/ 2147483647 w 2641"/>
              <a:gd name="T65" fmla="*/ 1340722829 h 1425"/>
              <a:gd name="T66" fmla="*/ 2147483647 w 2641"/>
              <a:gd name="T67" fmla="*/ 1320561583 h 1425"/>
              <a:gd name="T68" fmla="*/ 2147483647 w 2641"/>
              <a:gd name="T69" fmla="*/ 1454129041 h 1425"/>
              <a:gd name="T70" fmla="*/ 2147483647 w 2641"/>
              <a:gd name="T71" fmla="*/ 1673383380 h 1425"/>
              <a:gd name="T72" fmla="*/ 2147483647 w 2641"/>
              <a:gd name="T73" fmla="*/ 1915318327 h 1425"/>
              <a:gd name="T74" fmla="*/ 2147483647 w 2641"/>
              <a:gd name="T75" fmla="*/ 2147483647 h 1425"/>
              <a:gd name="T76" fmla="*/ 2147483647 w 2641"/>
              <a:gd name="T77" fmla="*/ 2147483647 h 1425"/>
              <a:gd name="T78" fmla="*/ 2147483647 w 2641"/>
              <a:gd name="T79" fmla="*/ 2147483647 h 1425"/>
              <a:gd name="T80" fmla="*/ 2147483647 w 2641"/>
              <a:gd name="T81" fmla="*/ 2147483647 h 1425"/>
              <a:gd name="T82" fmla="*/ 2147483647 w 2641"/>
              <a:gd name="T83" fmla="*/ 2147483647 h 1425"/>
              <a:gd name="T84" fmla="*/ 2147483647 w 2641"/>
              <a:gd name="T85" fmla="*/ 2147483647 h 1425"/>
              <a:gd name="T86" fmla="*/ 2147483647 w 2641"/>
              <a:gd name="T87" fmla="*/ 2147483647 h 1425"/>
              <a:gd name="T88" fmla="*/ 2147483647 w 2641"/>
              <a:gd name="T89" fmla="*/ 2147483647 h 1425"/>
              <a:gd name="T90" fmla="*/ 2147483647 w 2641"/>
              <a:gd name="T91" fmla="*/ 2147483647 h 1425"/>
              <a:gd name="T92" fmla="*/ 2147483647 w 2641"/>
              <a:gd name="T93" fmla="*/ 2147483647 h 14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641" h="1425">
                <a:moveTo>
                  <a:pt x="0" y="1408"/>
                </a:moveTo>
                <a:lnTo>
                  <a:pt x="35" y="1381"/>
                </a:lnTo>
                <a:lnTo>
                  <a:pt x="62" y="1355"/>
                </a:lnTo>
                <a:lnTo>
                  <a:pt x="62" y="1329"/>
                </a:lnTo>
                <a:lnTo>
                  <a:pt x="62" y="1302"/>
                </a:lnTo>
                <a:lnTo>
                  <a:pt x="71" y="1276"/>
                </a:lnTo>
                <a:lnTo>
                  <a:pt x="98" y="1259"/>
                </a:lnTo>
                <a:lnTo>
                  <a:pt x="116" y="1215"/>
                </a:lnTo>
                <a:lnTo>
                  <a:pt x="124" y="1189"/>
                </a:lnTo>
                <a:lnTo>
                  <a:pt x="143" y="1163"/>
                </a:lnTo>
                <a:lnTo>
                  <a:pt x="161" y="1137"/>
                </a:lnTo>
                <a:lnTo>
                  <a:pt x="179" y="1110"/>
                </a:lnTo>
                <a:lnTo>
                  <a:pt x="206" y="1092"/>
                </a:lnTo>
                <a:lnTo>
                  <a:pt x="224" y="1066"/>
                </a:lnTo>
                <a:lnTo>
                  <a:pt x="250" y="1058"/>
                </a:lnTo>
                <a:lnTo>
                  <a:pt x="277" y="1058"/>
                </a:lnTo>
                <a:lnTo>
                  <a:pt x="323" y="1058"/>
                </a:lnTo>
                <a:lnTo>
                  <a:pt x="349" y="1058"/>
                </a:lnTo>
                <a:lnTo>
                  <a:pt x="367" y="1032"/>
                </a:lnTo>
                <a:lnTo>
                  <a:pt x="367" y="996"/>
                </a:lnTo>
                <a:lnTo>
                  <a:pt x="367" y="970"/>
                </a:lnTo>
                <a:lnTo>
                  <a:pt x="367" y="909"/>
                </a:lnTo>
                <a:lnTo>
                  <a:pt x="367" y="882"/>
                </a:lnTo>
                <a:lnTo>
                  <a:pt x="376" y="848"/>
                </a:lnTo>
                <a:lnTo>
                  <a:pt x="376" y="804"/>
                </a:lnTo>
                <a:lnTo>
                  <a:pt x="376" y="778"/>
                </a:lnTo>
                <a:lnTo>
                  <a:pt x="376" y="751"/>
                </a:lnTo>
                <a:lnTo>
                  <a:pt x="376" y="725"/>
                </a:lnTo>
                <a:lnTo>
                  <a:pt x="386" y="699"/>
                </a:lnTo>
                <a:lnTo>
                  <a:pt x="412" y="690"/>
                </a:lnTo>
                <a:lnTo>
                  <a:pt x="439" y="673"/>
                </a:lnTo>
                <a:lnTo>
                  <a:pt x="466" y="664"/>
                </a:lnTo>
                <a:lnTo>
                  <a:pt x="493" y="637"/>
                </a:lnTo>
                <a:lnTo>
                  <a:pt x="510" y="611"/>
                </a:lnTo>
                <a:lnTo>
                  <a:pt x="547" y="568"/>
                </a:lnTo>
                <a:lnTo>
                  <a:pt x="573" y="568"/>
                </a:lnTo>
                <a:lnTo>
                  <a:pt x="600" y="559"/>
                </a:lnTo>
                <a:lnTo>
                  <a:pt x="610" y="515"/>
                </a:lnTo>
                <a:lnTo>
                  <a:pt x="610" y="489"/>
                </a:lnTo>
                <a:lnTo>
                  <a:pt x="636" y="419"/>
                </a:lnTo>
                <a:lnTo>
                  <a:pt x="636" y="393"/>
                </a:lnTo>
                <a:lnTo>
                  <a:pt x="646" y="367"/>
                </a:lnTo>
                <a:lnTo>
                  <a:pt x="682" y="341"/>
                </a:lnTo>
                <a:lnTo>
                  <a:pt x="699" y="314"/>
                </a:lnTo>
                <a:lnTo>
                  <a:pt x="726" y="314"/>
                </a:lnTo>
                <a:lnTo>
                  <a:pt x="726" y="288"/>
                </a:lnTo>
                <a:lnTo>
                  <a:pt x="753" y="270"/>
                </a:lnTo>
                <a:lnTo>
                  <a:pt x="753" y="244"/>
                </a:lnTo>
                <a:lnTo>
                  <a:pt x="762" y="191"/>
                </a:lnTo>
                <a:lnTo>
                  <a:pt x="762" y="157"/>
                </a:lnTo>
                <a:lnTo>
                  <a:pt x="772" y="131"/>
                </a:lnTo>
                <a:lnTo>
                  <a:pt x="772" y="104"/>
                </a:lnTo>
                <a:lnTo>
                  <a:pt x="772" y="78"/>
                </a:lnTo>
                <a:lnTo>
                  <a:pt x="780" y="43"/>
                </a:lnTo>
                <a:lnTo>
                  <a:pt x="808" y="17"/>
                </a:lnTo>
                <a:lnTo>
                  <a:pt x="834" y="0"/>
                </a:lnTo>
                <a:lnTo>
                  <a:pt x="861" y="0"/>
                </a:lnTo>
                <a:lnTo>
                  <a:pt x="888" y="8"/>
                </a:lnTo>
                <a:lnTo>
                  <a:pt x="951" y="8"/>
                </a:lnTo>
                <a:lnTo>
                  <a:pt x="959" y="34"/>
                </a:lnTo>
                <a:lnTo>
                  <a:pt x="959" y="60"/>
                </a:lnTo>
                <a:lnTo>
                  <a:pt x="978" y="86"/>
                </a:lnTo>
                <a:lnTo>
                  <a:pt x="1014" y="104"/>
                </a:lnTo>
                <a:lnTo>
                  <a:pt x="1022" y="131"/>
                </a:lnTo>
                <a:lnTo>
                  <a:pt x="1041" y="157"/>
                </a:lnTo>
                <a:lnTo>
                  <a:pt x="1068" y="165"/>
                </a:lnTo>
                <a:lnTo>
                  <a:pt x="1095" y="174"/>
                </a:lnTo>
                <a:lnTo>
                  <a:pt x="1121" y="183"/>
                </a:lnTo>
                <a:lnTo>
                  <a:pt x="1175" y="183"/>
                </a:lnTo>
                <a:lnTo>
                  <a:pt x="1202" y="183"/>
                </a:lnTo>
                <a:lnTo>
                  <a:pt x="1229" y="183"/>
                </a:lnTo>
                <a:lnTo>
                  <a:pt x="1274" y="183"/>
                </a:lnTo>
                <a:lnTo>
                  <a:pt x="1283" y="209"/>
                </a:lnTo>
                <a:lnTo>
                  <a:pt x="1292" y="236"/>
                </a:lnTo>
                <a:lnTo>
                  <a:pt x="1292" y="262"/>
                </a:lnTo>
                <a:lnTo>
                  <a:pt x="1292" y="288"/>
                </a:lnTo>
                <a:lnTo>
                  <a:pt x="1292" y="314"/>
                </a:lnTo>
                <a:lnTo>
                  <a:pt x="1292" y="341"/>
                </a:lnTo>
                <a:lnTo>
                  <a:pt x="1320" y="367"/>
                </a:lnTo>
                <a:lnTo>
                  <a:pt x="1364" y="375"/>
                </a:lnTo>
                <a:lnTo>
                  <a:pt x="1391" y="375"/>
                </a:lnTo>
                <a:lnTo>
                  <a:pt x="1409" y="427"/>
                </a:lnTo>
                <a:lnTo>
                  <a:pt x="1409" y="489"/>
                </a:lnTo>
                <a:lnTo>
                  <a:pt x="1436" y="515"/>
                </a:lnTo>
                <a:lnTo>
                  <a:pt x="1463" y="559"/>
                </a:lnTo>
                <a:lnTo>
                  <a:pt x="1526" y="585"/>
                </a:lnTo>
                <a:lnTo>
                  <a:pt x="1561" y="594"/>
                </a:lnTo>
                <a:lnTo>
                  <a:pt x="1589" y="594"/>
                </a:lnTo>
                <a:lnTo>
                  <a:pt x="1633" y="594"/>
                </a:lnTo>
                <a:lnTo>
                  <a:pt x="1660" y="577"/>
                </a:lnTo>
                <a:lnTo>
                  <a:pt x="1696" y="568"/>
                </a:lnTo>
                <a:lnTo>
                  <a:pt x="1723" y="550"/>
                </a:lnTo>
                <a:lnTo>
                  <a:pt x="1768" y="532"/>
                </a:lnTo>
                <a:lnTo>
                  <a:pt x="1804" y="515"/>
                </a:lnTo>
                <a:lnTo>
                  <a:pt x="1830" y="515"/>
                </a:lnTo>
                <a:lnTo>
                  <a:pt x="1876" y="515"/>
                </a:lnTo>
                <a:lnTo>
                  <a:pt x="1920" y="515"/>
                </a:lnTo>
                <a:lnTo>
                  <a:pt x="1948" y="532"/>
                </a:lnTo>
                <a:lnTo>
                  <a:pt x="1975" y="532"/>
                </a:lnTo>
                <a:lnTo>
                  <a:pt x="2002" y="532"/>
                </a:lnTo>
                <a:lnTo>
                  <a:pt x="2038" y="524"/>
                </a:lnTo>
                <a:lnTo>
                  <a:pt x="2065" y="524"/>
                </a:lnTo>
                <a:lnTo>
                  <a:pt x="2092" y="524"/>
                </a:lnTo>
                <a:lnTo>
                  <a:pt x="2100" y="550"/>
                </a:lnTo>
                <a:lnTo>
                  <a:pt x="2100" y="577"/>
                </a:lnTo>
                <a:lnTo>
                  <a:pt x="2100" y="603"/>
                </a:lnTo>
                <a:lnTo>
                  <a:pt x="2100" y="629"/>
                </a:lnTo>
                <a:lnTo>
                  <a:pt x="2092" y="664"/>
                </a:lnTo>
                <a:lnTo>
                  <a:pt x="2082" y="708"/>
                </a:lnTo>
                <a:lnTo>
                  <a:pt x="2092" y="734"/>
                </a:lnTo>
                <a:lnTo>
                  <a:pt x="2092" y="760"/>
                </a:lnTo>
                <a:lnTo>
                  <a:pt x="2100" y="796"/>
                </a:lnTo>
                <a:lnTo>
                  <a:pt x="2109" y="839"/>
                </a:lnTo>
                <a:lnTo>
                  <a:pt x="2109" y="865"/>
                </a:lnTo>
                <a:lnTo>
                  <a:pt x="2154" y="882"/>
                </a:lnTo>
                <a:lnTo>
                  <a:pt x="2181" y="882"/>
                </a:lnTo>
                <a:lnTo>
                  <a:pt x="2217" y="892"/>
                </a:lnTo>
                <a:lnTo>
                  <a:pt x="2244" y="892"/>
                </a:lnTo>
                <a:lnTo>
                  <a:pt x="2271" y="909"/>
                </a:lnTo>
                <a:lnTo>
                  <a:pt x="2298" y="918"/>
                </a:lnTo>
                <a:lnTo>
                  <a:pt x="2325" y="918"/>
                </a:lnTo>
                <a:lnTo>
                  <a:pt x="2361" y="953"/>
                </a:lnTo>
                <a:lnTo>
                  <a:pt x="2397" y="953"/>
                </a:lnTo>
                <a:lnTo>
                  <a:pt x="2441" y="961"/>
                </a:lnTo>
                <a:lnTo>
                  <a:pt x="2487" y="961"/>
                </a:lnTo>
                <a:lnTo>
                  <a:pt x="2514" y="961"/>
                </a:lnTo>
                <a:lnTo>
                  <a:pt x="2540" y="970"/>
                </a:lnTo>
                <a:lnTo>
                  <a:pt x="2549" y="1032"/>
                </a:lnTo>
                <a:lnTo>
                  <a:pt x="2549" y="1058"/>
                </a:lnTo>
                <a:lnTo>
                  <a:pt x="2549" y="1084"/>
                </a:lnTo>
                <a:lnTo>
                  <a:pt x="2549" y="1128"/>
                </a:lnTo>
                <a:lnTo>
                  <a:pt x="2577" y="1137"/>
                </a:lnTo>
                <a:lnTo>
                  <a:pt x="2585" y="1163"/>
                </a:lnTo>
                <a:lnTo>
                  <a:pt x="2585" y="1189"/>
                </a:lnTo>
                <a:lnTo>
                  <a:pt x="2585" y="1215"/>
                </a:lnTo>
                <a:lnTo>
                  <a:pt x="2603" y="1242"/>
                </a:lnTo>
                <a:lnTo>
                  <a:pt x="2594" y="1268"/>
                </a:lnTo>
                <a:lnTo>
                  <a:pt x="2603" y="1294"/>
                </a:lnTo>
                <a:lnTo>
                  <a:pt x="2621" y="1320"/>
                </a:lnTo>
                <a:lnTo>
                  <a:pt x="2630" y="1347"/>
                </a:lnTo>
                <a:lnTo>
                  <a:pt x="2640" y="1408"/>
                </a:lnTo>
                <a:lnTo>
                  <a:pt x="991" y="1424"/>
                </a:lnTo>
                <a:lnTo>
                  <a:pt x="0" y="1408"/>
                </a:lnTo>
              </a:path>
            </a:pathLst>
          </a:custGeom>
          <a:gradFill rotWithShape="0">
            <a:gsLst>
              <a:gs pos="0">
                <a:schemeClr val="tx1"/>
              </a:gs>
              <a:gs pos="100000">
                <a:srgbClr val="6699FF"/>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4" name="Rectangle 22"/>
          <p:cNvSpPr>
            <a:spLocks noChangeArrowheads="1"/>
          </p:cNvSpPr>
          <p:nvPr/>
        </p:nvSpPr>
        <p:spPr bwMode="auto">
          <a:xfrm>
            <a:off x="3563938" y="2344738"/>
            <a:ext cx="10795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spAutoFit/>
          </a:bodyPr>
          <a:lstStyle/>
          <a:p>
            <a:pPr algn="ctr">
              <a:lnSpc>
                <a:spcPct val="90000"/>
              </a:lnSpc>
            </a:pPr>
            <a:endParaRPr lang="en-US" b="1">
              <a:solidFill>
                <a:schemeClr val="bg1"/>
              </a:solidFill>
              <a:latin typeface="Times New Roman" pitchFamily="18" charset="0"/>
            </a:endParaRPr>
          </a:p>
        </p:txBody>
      </p:sp>
      <p:sp>
        <p:nvSpPr>
          <p:cNvPr id="13335" name="Text Box 23"/>
          <p:cNvSpPr txBox="1">
            <a:spLocks noChangeArrowheads="1"/>
          </p:cNvSpPr>
          <p:nvPr/>
        </p:nvSpPr>
        <p:spPr bwMode="auto">
          <a:xfrm>
            <a:off x="3419475" y="3016250"/>
            <a:ext cx="1296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atin typeface="Arial" pitchFamily="34" charset="0"/>
            </a:endParaRPr>
          </a:p>
        </p:txBody>
      </p:sp>
      <p:sp>
        <p:nvSpPr>
          <p:cNvPr id="13336" name="Text Box 24"/>
          <p:cNvSpPr txBox="1">
            <a:spLocks noChangeArrowheads="1"/>
          </p:cNvSpPr>
          <p:nvPr/>
        </p:nvSpPr>
        <p:spPr bwMode="auto">
          <a:xfrm>
            <a:off x="3348038" y="2800350"/>
            <a:ext cx="884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atin typeface="Arial" pitchFamily="34" charset="0"/>
            </a:endParaRPr>
          </a:p>
        </p:txBody>
      </p:sp>
      <p:sp>
        <p:nvSpPr>
          <p:cNvPr id="13337" name="Text Box 25"/>
          <p:cNvSpPr txBox="1">
            <a:spLocks noChangeArrowheads="1"/>
          </p:cNvSpPr>
          <p:nvPr/>
        </p:nvSpPr>
        <p:spPr bwMode="auto">
          <a:xfrm>
            <a:off x="3132138" y="3016250"/>
            <a:ext cx="3148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solidFill>
                  <a:srgbClr val="BA129A"/>
                </a:solidFill>
                <a:latin typeface="Arial" pitchFamily="34" charset="0"/>
              </a:rPr>
              <a:t>Your financial results</a:t>
            </a:r>
            <a:endParaRPr lang="en-US">
              <a:solidFill>
                <a:srgbClr val="BA129A"/>
              </a:solidFill>
              <a:latin typeface="Arial" pitchFamily="34" charset="0"/>
            </a:endParaRPr>
          </a:p>
        </p:txBody>
      </p:sp>
      <p:sp>
        <p:nvSpPr>
          <p:cNvPr id="13338" name="Text Box 26"/>
          <p:cNvSpPr txBox="1">
            <a:spLocks noChangeArrowheads="1"/>
          </p:cNvSpPr>
          <p:nvPr/>
        </p:nvSpPr>
        <p:spPr bwMode="auto">
          <a:xfrm>
            <a:off x="2195513" y="4745038"/>
            <a:ext cx="6384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solidFill>
                  <a:srgbClr val="BA129A"/>
                </a:solidFill>
                <a:latin typeface="Arial" pitchFamily="34" charset="0"/>
              </a:rPr>
              <a:t>Your partners’ willingness to be managed</a:t>
            </a:r>
            <a:r>
              <a:rPr lang="en-GB">
                <a:latin typeface="Arial" pitchFamily="34" charset="0"/>
              </a:rPr>
              <a:t> </a:t>
            </a:r>
            <a:endParaRPr lang="en-US">
              <a:latin typeface="Arial" pitchFamily="34" charset="0"/>
            </a:endParaRPr>
          </a:p>
        </p:txBody>
      </p:sp>
    </p:spTree>
    <p:extLst>
      <p:ext uri="{BB962C8B-B14F-4D97-AF65-F5344CB8AC3E}">
        <p14:creationId xmlns:p14="http://schemas.microsoft.com/office/powerpoint/2010/main" val="150657193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3200" smtClean="0">
                <a:latin typeface="Verdana" pitchFamily="34" charset="0"/>
              </a:rPr>
              <a:t>One of the most sensitive issues for law firms</a:t>
            </a:r>
          </a:p>
        </p:txBody>
      </p:sp>
      <p:sp>
        <p:nvSpPr>
          <p:cNvPr id="14339" name="Rectangle 3"/>
          <p:cNvSpPr>
            <a:spLocks noGrp="1" noChangeArrowheads="1"/>
          </p:cNvSpPr>
          <p:nvPr>
            <p:ph type="body" idx="1"/>
          </p:nvPr>
        </p:nvSpPr>
        <p:spPr/>
        <p:txBody>
          <a:bodyPr/>
          <a:lstStyle/>
          <a:p>
            <a:pPr marL="284163" indent="-284163" eaLnBrk="1" hangingPunct="1"/>
            <a:r>
              <a:rPr lang="en-GB" sz="2400" smtClean="0">
                <a:latin typeface="Verdana" pitchFamily="34" charset="0"/>
              </a:rPr>
              <a:t>Highlights the tension between</a:t>
            </a:r>
          </a:p>
          <a:p>
            <a:pPr marL="284163" indent="-284163" eaLnBrk="1" hangingPunct="1">
              <a:buFont typeface="Wingdings" pitchFamily="2" charset="2"/>
              <a:buNone/>
            </a:pPr>
            <a:r>
              <a:rPr lang="en-GB" sz="2400" smtClean="0">
                <a:latin typeface="Verdana" pitchFamily="34" charset="0"/>
              </a:rPr>
              <a:t>   - need for modern business practice</a:t>
            </a:r>
          </a:p>
          <a:p>
            <a:pPr marL="284163" indent="-284163" eaLnBrk="1" hangingPunct="1">
              <a:buFont typeface="Wingdings" pitchFamily="2" charset="2"/>
              <a:buNone/>
            </a:pPr>
            <a:r>
              <a:rPr lang="en-GB" sz="2400" smtClean="0">
                <a:latin typeface="Verdana" pitchFamily="34" charset="0"/>
              </a:rPr>
              <a:t>   - traditional professional partnership</a:t>
            </a:r>
          </a:p>
          <a:p>
            <a:pPr marL="284163" indent="-284163" eaLnBrk="1" hangingPunct="1">
              <a:buFont typeface="Wingdings" pitchFamily="2" charset="2"/>
              <a:buNone/>
            </a:pPr>
            <a:endParaRPr lang="en-GB" sz="2400" smtClean="0">
              <a:latin typeface="Verdana" pitchFamily="34" charset="0"/>
            </a:endParaRPr>
          </a:p>
          <a:p>
            <a:pPr marL="284163" indent="-284163" eaLnBrk="1" hangingPunct="1">
              <a:buFont typeface="Wingdings" pitchFamily="2" charset="2"/>
              <a:buNone/>
            </a:pPr>
            <a:r>
              <a:rPr lang="en-GB" sz="2400" b="1" smtClean="0">
                <a:latin typeface="Verdana" pitchFamily="34" charset="0"/>
              </a:rPr>
              <a:t>  BUT</a:t>
            </a:r>
            <a:r>
              <a:rPr lang="en-GB" sz="2400" smtClean="0">
                <a:latin typeface="Verdana" pitchFamily="34" charset="0"/>
              </a:rPr>
              <a:t> </a:t>
            </a:r>
          </a:p>
          <a:p>
            <a:pPr marL="284163" indent="-284163" eaLnBrk="1" hangingPunct="1"/>
            <a:r>
              <a:rPr lang="en-GB" sz="2400" smtClean="0">
                <a:latin typeface="Verdana" pitchFamily="34" charset="0"/>
              </a:rPr>
              <a:t>If you deal effectively with the problem</a:t>
            </a:r>
          </a:p>
          <a:p>
            <a:pPr marL="284163" indent="-284163" eaLnBrk="1" hangingPunct="1"/>
            <a:r>
              <a:rPr lang="en-GB" sz="2400" smtClean="0">
                <a:latin typeface="Verdana" pitchFamily="34" charset="0"/>
              </a:rPr>
              <a:t>The benefits can flow to bottom line</a:t>
            </a:r>
            <a:r>
              <a:rPr lang="en-GB" smtClean="0"/>
              <a:t> </a:t>
            </a:r>
          </a:p>
        </p:txBody>
      </p:sp>
    </p:spTree>
    <p:extLst>
      <p:ext uri="{BB962C8B-B14F-4D97-AF65-F5344CB8AC3E}">
        <p14:creationId xmlns:p14="http://schemas.microsoft.com/office/powerpoint/2010/main" val="227706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600" smtClean="0">
                <a:latin typeface="Verdana" pitchFamily="34" charset="0"/>
              </a:rPr>
              <a:t>Under performance = ?</a:t>
            </a:r>
            <a:r>
              <a:rPr lang="en-GB" smtClean="0"/>
              <a:t> </a:t>
            </a:r>
          </a:p>
        </p:txBody>
      </p:sp>
      <p:sp>
        <p:nvSpPr>
          <p:cNvPr id="15363" name="Rectangle 3"/>
          <p:cNvSpPr>
            <a:spLocks noGrp="1" noChangeArrowheads="1"/>
          </p:cNvSpPr>
          <p:nvPr>
            <p:ph type="body" idx="1"/>
          </p:nvPr>
        </p:nvSpPr>
        <p:spPr/>
        <p:txBody>
          <a:bodyPr/>
          <a:lstStyle/>
          <a:p>
            <a:pPr marL="284163" indent="-284163" eaLnBrk="1" hangingPunct="1"/>
            <a:r>
              <a:rPr lang="en-GB" sz="2400" smtClean="0">
                <a:latin typeface="Verdana" pitchFamily="34" charset="0"/>
              </a:rPr>
              <a:t>Firms which under-perform will not be competitive</a:t>
            </a:r>
          </a:p>
          <a:p>
            <a:pPr marL="284163" indent="-284163" eaLnBrk="1" hangingPunct="1"/>
            <a:r>
              <a:rPr lang="en-GB" sz="2400" smtClean="0">
                <a:latin typeface="Verdana" pitchFamily="34" charset="0"/>
              </a:rPr>
              <a:t>They will lose business</a:t>
            </a:r>
          </a:p>
          <a:p>
            <a:pPr marL="284163" indent="-284163" eaLnBrk="1" hangingPunct="1"/>
            <a:r>
              <a:rPr lang="en-GB" sz="2400" smtClean="0">
                <a:latin typeface="Verdana" pitchFamily="34" charset="0"/>
              </a:rPr>
              <a:t>They will not attract and retain the best people</a:t>
            </a:r>
          </a:p>
          <a:p>
            <a:pPr marL="284163" indent="-284163" eaLnBrk="1" hangingPunct="1"/>
            <a:endParaRPr lang="en-GB" sz="2400" smtClean="0">
              <a:latin typeface="Verdana" pitchFamily="34" charset="0"/>
            </a:endParaRPr>
          </a:p>
          <a:p>
            <a:pPr marL="284163" indent="-284163" eaLnBrk="1" hangingPunct="1"/>
            <a:endParaRPr lang="en-GB" sz="2400" smtClean="0">
              <a:latin typeface="Verdana" pitchFamily="34" charset="0"/>
            </a:endParaRPr>
          </a:p>
          <a:p>
            <a:pPr marL="284163" indent="-284163" eaLnBrk="1" hangingPunct="1">
              <a:buFont typeface="Wingdings" pitchFamily="2" charset="2"/>
              <a:buNone/>
            </a:pPr>
            <a:r>
              <a:rPr lang="en-GB" sz="2400" smtClean="0">
                <a:latin typeface="Verdana" pitchFamily="34" charset="0"/>
              </a:rPr>
              <a:t>   </a:t>
            </a:r>
            <a:r>
              <a:rPr lang="en-GB" sz="2400" b="1" smtClean="0">
                <a:latin typeface="Verdana" pitchFamily="34" charset="0"/>
              </a:rPr>
              <a:t>A downward spiral</a:t>
            </a:r>
            <a:r>
              <a:rPr lang="en-GB" b="1" smtClean="0"/>
              <a:t>  </a:t>
            </a:r>
          </a:p>
        </p:txBody>
      </p:sp>
      <p:sp>
        <p:nvSpPr>
          <p:cNvPr id="15364" name="AutoShape 4"/>
          <p:cNvSpPr>
            <a:spLocks noChangeArrowheads="1"/>
          </p:cNvSpPr>
          <p:nvPr/>
        </p:nvSpPr>
        <p:spPr bwMode="auto">
          <a:xfrm>
            <a:off x="5435600" y="4437063"/>
            <a:ext cx="485775" cy="1263650"/>
          </a:xfrm>
          <a:prstGeom prst="downArrow">
            <a:avLst>
              <a:gd name="adj1" fmla="val 50000"/>
              <a:gd name="adj2" fmla="val 650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400">
              <a:solidFill>
                <a:srgbClr val="BA129A"/>
              </a:solidFill>
            </a:endParaRPr>
          </a:p>
        </p:txBody>
      </p:sp>
    </p:spTree>
    <p:extLst>
      <p:ext uri="{BB962C8B-B14F-4D97-AF65-F5344CB8AC3E}">
        <p14:creationId xmlns:p14="http://schemas.microsoft.com/office/powerpoint/2010/main" val="1506409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4000" smtClean="0">
                <a:latin typeface="Verdana" pitchFamily="34" charset="0"/>
              </a:rPr>
              <a:t>Building higher performance</a:t>
            </a:r>
            <a:r>
              <a:rPr lang="en-GB" smtClean="0"/>
              <a:t> </a:t>
            </a:r>
          </a:p>
        </p:txBody>
      </p:sp>
      <p:sp>
        <p:nvSpPr>
          <p:cNvPr id="16387" name="Rectangle 3"/>
          <p:cNvSpPr>
            <a:spLocks noGrp="1" noChangeArrowheads="1"/>
          </p:cNvSpPr>
          <p:nvPr>
            <p:ph type="body" idx="1"/>
          </p:nvPr>
        </p:nvSpPr>
        <p:spPr/>
        <p:txBody>
          <a:bodyPr/>
          <a:lstStyle/>
          <a:p>
            <a:pPr marL="284163" indent="-284163" eaLnBrk="1" hangingPunct="1">
              <a:buFont typeface="Wingdings" pitchFamily="2" charset="2"/>
              <a:buNone/>
            </a:pPr>
            <a:r>
              <a:rPr lang="en-GB" smtClean="0"/>
              <a:t> </a:t>
            </a:r>
          </a:p>
          <a:p>
            <a:pPr marL="284163" indent="-284163" eaLnBrk="1" hangingPunct="1"/>
            <a:r>
              <a:rPr lang="en-GB" smtClean="0">
                <a:latin typeface="Verdana" pitchFamily="34" charset="0"/>
              </a:rPr>
              <a:t>How much is financial under- performance costing?   </a:t>
            </a:r>
          </a:p>
          <a:p>
            <a:pPr marL="284163" indent="-284163" eaLnBrk="1" hangingPunct="1">
              <a:buFont typeface="Wingdings" pitchFamily="2" charset="2"/>
              <a:buNone/>
            </a:pPr>
            <a:r>
              <a:rPr lang="en-GB" smtClean="0">
                <a:latin typeface="Verdana" pitchFamily="34" charset="0"/>
              </a:rPr>
              <a:t>   </a:t>
            </a:r>
          </a:p>
          <a:p>
            <a:pPr marL="284163" indent="-284163" eaLnBrk="1" hangingPunct="1"/>
            <a:r>
              <a:rPr lang="en-GB" smtClean="0">
                <a:latin typeface="Verdana" pitchFamily="34" charset="0"/>
              </a:rPr>
              <a:t>What are firms going to do about it?</a:t>
            </a:r>
          </a:p>
          <a:p>
            <a:pPr marL="284163" indent="-284163" eaLnBrk="1" hangingPunct="1">
              <a:buFont typeface="Wingdings" pitchFamily="2" charset="2"/>
              <a:buNone/>
            </a:pPr>
            <a:endParaRPr lang="en-GB" smtClean="0"/>
          </a:p>
        </p:txBody>
      </p:sp>
    </p:spTree>
    <p:extLst>
      <p:ext uri="{BB962C8B-B14F-4D97-AF65-F5344CB8AC3E}">
        <p14:creationId xmlns:p14="http://schemas.microsoft.com/office/powerpoint/2010/main" val="189141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3875087"/>
          </a:xfrm>
        </p:spPr>
        <p:txBody>
          <a:bodyPr/>
          <a:lstStyle/>
          <a:p>
            <a:pPr eaLnBrk="1" hangingPunct="1"/>
            <a:r>
              <a:rPr lang="en-GB" sz="6000" smtClean="0"/>
              <a:t>Do you recognise any of these?</a:t>
            </a:r>
            <a:endParaRPr lang="en-US" sz="6000" smtClean="0"/>
          </a:p>
        </p:txBody>
      </p:sp>
    </p:spTree>
    <p:extLst>
      <p:ext uri="{BB962C8B-B14F-4D97-AF65-F5344CB8AC3E}">
        <p14:creationId xmlns:p14="http://schemas.microsoft.com/office/powerpoint/2010/main" val="3002534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AN0131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288" y="1303338"/>
            <a:ext cx="3186112"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p:txBody>
          <a:bodyPr/>
          <a:lstStyle/>
          <a:p>
            <a:pPr eaLnBrk="1" hangingPunct="1"/>
            <a:r>
              <a:rPr lang="en-GB" sz="5500" smtClean="0"/>
              <a:t>“Heavyweight gorilla”</a:t>
            </a:r>
          </a:p>
        </p:txBody>
      </p:sp>
      <p:sp>
        <p:nvSpPr>
          <p:cNvPr id="25604" name="Rectangle 4"/>
          <p:cNvSpPr>
            <a:spLocks noGrp="1" noChangeArrowheads="1"/>
          </p:cNvSpPr>
          <p:nvPr>
            <p:ph type="body" sz="half" idx="2"/>
          </p:nvPr>
        </p:nvSpPr>
        <p:spPr>
          <a:xfrm>
            <a:off x="4622800" y="2449513"/>
            <a:ext cx="4297363" cy="2136775"/>
          </a:xfrm>
        </p:spPr>
        <p:txBody>
          <a:bodyPr/>
          <a:lstStyle/>
          <a:p>
            <a:pPr marL="284163" indent="-284163" algn="ctr" defTabSz="190500" eaLnBrk="1" hangingPunct="1">
              <a:buFont typeface="Wingdings" pitchFamily="2" charset="2"/>
              <a:buNone/>
            </a:pPr>
            <a:r>
              <a:rPr lang="en-GB" sz="4400" smtClean="0"/>
              <a:t>“You can’t manage me.</a:t>
            </a:r>
            <a:br>
              <a:rPr lang="en-GB" sz="4400" smtClean="0"/>
            </a:br>
            <a:r>
              <a:rPr lang="en-GB" sz="4400" smtClean="0"/>
              <a:t>I’m a big biller!”</a:t>
            </a:r>
          </a:p>
        </p:txBody>
      </p:sp>
    </p:spTree>
    <p:extLst>
      <p:ext uri="{BB962C8B-B14F-4D97-AF65-F5344CB8AC3E}">
        <p14:creationId xmlns:p14="http://schemas.microsoft.com/office/powerpoint/2010/main" val="3568721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iterate type="wd">
                                    <p:tmPct val="100000"/>
                                  </p:iterate>
                                  <p:childTnLst>
                                    <p:set>
                                      <p:cBhvr>
                                        <p:cTn id="10" dur="1" fill="hold">
                                          <p:stCondLst>
                                            <p:cond delay="0"/>
                                          </p:stCondLst>
                                        </p:cTn>
                                        <p:tgtEl>
                                          <p:spTgt spid="25604">
                                            <p:txEl>
                                              <p:pRg st="0" end="0"/>
                                            </p:txEl>
                                          </p:spTgt>
                                        </p:tgtEl>
                                        <p:attrNameLst>
                                          <p:attrName>style.visibility</p:attrName>
                                        </p:attrNameLst>
                                      </p:cBhvr>
                                      <p:to>
                                        <p:strVal val="visible"/>
                                      </p:to>
                                    </p:set>
                                    <p:animEffect transition="in" filter="dissolve">
                                      <p:cBhvr>
                                        <p:cTn id="11" dur="300"/>
                                        <p:tgtEl>
                                          <p:spTgt spid="25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bldLvl="5" autoUpdateAnimBg="0" advAuto="200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2001837"/>
          </a:xfrm>
        </p:spPr>
        <p:txBody>
          <a:bodyPr/>
          <a:lstStyle/>
          <a:p>
            <a:pPr eaLnBrk="1" hangingPunct="1"/>
            <a:r>
              <a:rPr lang="en-GB" sz="5500" smtClean="0"/>
              <a:t>“That’s a great idea </a:t>
            </a:r>
            <a:br>
              <a:rPr lang="en-GB" sz="5500" smtClean="0"/>
            </a:br>
            <a:r>
              <a:rPr lang="en-GB" sz="5500" smtClean="0"/>
              <a:t>…for the rest of you!” </a:t>
            </a:r>
          </a:p>
        </p:txBody>
      </p:sp>
      <p:pic>
        <p:nvPicPr>
          <p:cNvPr id="26627" name="Picture 3" descr="BD19935_"/>
          <p:cNvPicPr>
            <a:picLocks noChangeAspect="1" noChangeArrowheads="1"/>
          </p:cNvPicPr>
          <p:nvPr/>
        </p:nvPicPr>
        <p:blipFill>
          <a:blip r:embed="rId2" cstate="print">
            <a:extLst>
              <a:ext uri="{28A0092B-C50C-407E-A947-70E740481C1C}">
                <a14:useLocalDpi xmlns:a14="http://schemas.microsoft.com/office/drawing/2010/main" val="0"/>
              </a:ext>
            </a:extLst>
          </a:blip>
          <a:srcRect r="3339" b="4402"/>
          <a:stretch>
            <a:fillRect/>
          </a:stretch>
        </p:blipFill>
        <p:spPr bwMode="auto">
          <a:xfrm>
            <a:off x="1981200" y="3048000"/>
            <a:ext cx="5791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435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6627"/>
                                        </p:tgtEl>
                                        <p:attrNameLst>
                                          <p:attrName>style.visibility</p:attrName>
                                        </p:attrNameLst>
                                      </p:cBhvr>
                                      <p:to>
                                        <p:strVal val="visible"/>
                                      </p:to>
                                    </p:set>
                                    <p:animEffect transition="in" filter="dissolve">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j02004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421188"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457200" y="274638"/>
            <a:ext cx="8229600" cy="1714500"/>
          </a:xfrm>
        </p:spPr>
        <p:txBody>
          <a:bodyPr>
            <a:normAutofit fontScale="90000"/>
          </a:bodyPr>
          <a:lstStyle/>
          <a:p>
            <a:pPr eaLnBrk="1" hangingPunct="1"/>
            <a:r>
              <a:rPr lang="en-GB" sz="5400" smtClean="0"/>
              <a:t>“Ahh…only five more years to go” </a:t>
            </a:r>
          </a:p>
        </p:txBody>
      </p:sp>
      <p:sp>
        <p:nvSpPr>
          <p:cNvPr id="27652" name="Text Box 4"/>
          <p:cNvSpPr txBox="1">
            <a:spLocks noChangeArrowheads="1"/>
          </p:cNvSpPr>
          <p:nvPr/>
        </p:nvSpPr>
        <p:spPr bwMode="auto">
          <a:xfrm>
            <a:off x="990600" y="476250"/>
            <a:ext cx="7620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sz="4800">
              <a:latin typeface="Trebuchet MS" pitchFamily="34" charset="0"/>
            </a:endParaRPr>
          </a:p>
        </p:txBody>
      </p:sp>
    </p:spTree>
    <p:extLst>
      <p:ext uri="{BB962C8B-B14F-4D97-AF65-F5344CB8AC3E}">
        <p14:creationId xmlns:p14="http://schemas.microsoft.com/office/powerpoint/2010/main" val="3911395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par>
                          <p:cTn id="8" fill="hold" nodeType="afterGroup">
                            <p:stCondLst>
                              <p:cond delay="1500"/>
                            </p:stCondLst>
                            <p:childTnLst>
                              <p:par>
                                <p:cTn id="9" presetID="9" presetClass="entr" presetSubtype="0" fill="hold" grpId="0" nodeType="afterEffect" nodePh="1">
                                  <p:stCondLst>
                                    <p:cond delay="2000"/>
                                  </p:stCondLst>
                                  <p:endCondLst>
                                    <p:cond evt="begin" delay="0">
                                      <p:tn val="9"/>
                                    </p:cond>
                                  </p:endCondLst>
                                  <p:iterate type="wd">
                                    <p:tmPct val="100000"/>
                                  </p:iterate>
                                  <p:childTnLst>
                                    <p:set>
                                      <p:cBhvr>
                                        <p:cTn id="10" dur="1" fill="hold">
                                          <p:stCondLst>
                                            <p:cond delay="0"/>
                                          </p:stCondLst>
                                        </p:cTn>
                                        <p:tgtEl>
                                          <p:spTgt spid="27652"/>
                                        </p:tgtEl>
                                        <p:attrNameLst>
                                          <p:attrName>style.visibility</p:attrName>
                                        </p:attrNameLst>
                                      </p:cBhvr>
                                      <p:to>
                                        <p:strVal val="visible"/>
                                      </p:to>
                                    </p:set>
                                    <p:animEffect transition="in" filter="dissolve">
                                      <p:cBhvr>
                                        <p:cTn id="11" dur="3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800" dirty="0">
                <a:solidFill>
                  <a:schemeClr val="tx2"/>
                </a:solidFill>
              </a:rPr>
              <a:t>PETER SCOTT CONSULTING</a:t>
            </a:r>
          </a:p>
        </p:txBody>
      </p:sp>
      <p:sp>
        <p:nvSpPr>
          <p:cNvPr id="384002" name="Rectangle 2"/>
          <p:cNvSpPr>
            <a:spLocks noGrp="1" noChangeArrowheads="1"/>
          </p:cNvSpPr>
          <p:nvPr>
            <p:ph type="title"/>
          </p:nvPr>
        </p:nvSpPr>
        <p:spPr/>
        <p:txBody>
          <a:bodyPr>
            <a:normAutofit/>
          </a:bodyPr>
          <a:lstStyle/>
          <a:p>
            <a:pPr algn="l"/>
            <a:r>
              <a:rPr lang="en-US" sz="2400" dirty="0" smtClean="0">
                <a:latin typeface="Verdana" pitchFamily="34" charset="0"/>
              </a:rPr>
              <a:t>Acting in the following ways may tend to show that you have achieved these outcomes …</a:t>
            </a:r>
            <a:endParaRPr lang="en-US" sz="2400" dirty="0">
              <a:latin typeface="Verdana" pitchFamily="34" charset="0"/>
            </a:endParaRPr>
          </a:p>
        </p:txBody>
      </p:sp>
      <p:sp>
        <p:nvSpPr>
          <p:cNvPr id="384003" name="Rectangle 3"/>
          <p:cNvSpPr>
            <a:spLocks noGrp="1" noChangeArrowheads="1"/>
          </p:cNvSpPr>
          <p:nvPr>
            <p:ph type="body" idx="1"/>
          </p:nvPr>
        </p:nvSpPr>
        <p:spPr/>
        <p:txBody>
          <a:bodyPr/>
          <a:lstStyle/>
          <a:p>
            <a:pPr marL="0" indent="0">
              <a:buNone/>
            </a:pPr>
            <a:endParaRPr lang="en-GB" sz="2800" dirty="0">
              <a:latin typeface="Verdana" pitchFamily="34" charset="0"/>
            </a:endParaRPr>
          </a:p>
          <a:p>
            <a:pPr marL="0" indent="0">
              <a:buNone/>
            </a:pPr>
            <a:r>
              <a:rPr lang="en-GB" sz="2400" b="1" dirty="0" smtClean="0">
                <a:latin typeface="Verdana" pitchFamily="34" charset="0"/>
              </a:rPr>
              <a:t>IB (7.2) </a:t>
            </a:r>
            <a:r>
              <a:rPr lang="en-GB" sz="2400" dirty="0" smtClean="0">
                <a:latin typeface="Verdana" pitchFamily="34" charset="0"/>
              </a:rPr>
              <a:t>– controlling budgets, expenditure and cash flow</a:t>
            </a:r>
          </a:p>
          <a:p>
            <a:pPr marL="0" indent="0">
              <a:buNone/>
            </a:pPr>
            <a:endParaRPr lang="en-GB" sz="2400" dirty="0">
              <a:latin typeface="Verdana" pitchFamily="34" charset="0"/>
            </a:endParaRPr>
          </a:p>
          <a:p>
            <a:pPr marL="0" indent="0">
              <a:buNone/>
            </a:pPr>
            <a:r>
              <a:rPr lang="en-GB" sz="2400" b="1" dirty="0" smtClean="0">
                <a:latin typeface="Verdana" pitchFamily="34" charset="0"/>
              </a:rPr>
              <a:t>IB (7.3) </a:t>
            </a:r>
            <a:r>
              <a:rPr lang="en-GB" sz="2400" dirty="0" smtClean="0">
                <a:latin typeface="Verdana" pitchFamily="34" charset="0"/>
              </a:rPr>
              <a:t>– identifying and monitoring financial …. risks including ….credit risks and exposure … </a:t>
            </a:r>
            <a:endParaRPr lang="en-GB" sz="2400" dirty="0">
              <a:latin typeface="Verdana" pitchFamily="34" charset="0"/>
            </a:endParaRPr>
          </a:p>
        </p:txBody>
      </p:sp>
    </p:spTree>
    <p:extLst>
      <p:ext uri="{BB962C8B-B14F-4D97-AF65-F5344CB8AC3E}">
        <p14:creationId xmlns:p14="http://schemas.microsoft.com/office/powerpoint/2010/main" val="968160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lIns="92075" tIns="46038" rIns="92075" bIns="46038"/>
          <a:lstStyle/>
          <a:p>
            <a:pPr eaLnBrk="1" hangingPunct="1"/>
            <a:r>
              <a:rPr lang="en-GB" sz="2800" smtClean="0">
                <a:latin typeface="Verdana" pitchFamily="34" charset="0"/>
              </a:rPr>
              <a:t>Are you forever pushing at a closed door?</a:t>
            </a:r>
          </a:p>
        </p:txBody>
      </p:sp>
      <p:grpSp>
        <p:nvGrpSpPr>
          <p:cNvPr id="21507" name="Group 3"/>
          <p:cNvGrpSpPr>
            <a:grpSpLocks/>
          </p:cNvGrpSpPr>
          <p:nvPr/>
        </p:nvGrpSpPr>
        <p:grpSpPr bwMode="auto">
          <a:xfrm>
            <a:off x="1143000" y="2335213"/>
            <a:ext cx="7632700" cy="2541587"/>
            <a:chOff x="950" y="1687"/>
            <a:chExt cx="4808" cy="1601"/>
          </a:xfrm>
        </p:grpSpPr>
        <p:pic>
          <p:nvPicPr>
            <p:cNvPr id="2150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2" y="2001"/>
              <a:ext cx="3366" cy="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 y="1687"/>
              <a:ext cx="1731" cy="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14127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667250"/>
          </a:xfrm>
        </p:spPr>
        <p:txBody>
          <a:bodyPr/>
          <a:lstStyle/>
          <a:p>
            <a:pPr eaLnBrk="1" hangingPunct="1"/>
            <a:r>
              <a:rPr lang="en-GB" sz="5400" smtClean="0"/>
              <a:t>Is your firm firing on all cylinders?</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smtClean="0">
                <a:solidFill>
                  <a:srgbClr val="FF0000"/>
                </a:solidFill>
              </a:rPr>
              <a:t>No</a:t>
            </a:r>
            <a:endParaRPr lang="en-US" sz="5400" smtClean="0">
              <a:solidFill>
                <a:srgbClr val="FF0000"/>
              </a:solidFill>
            </a:endParaRPr>
          </a:p>
        </p:txBody>
      </p:sp>
    </p:spTree>
    <p:extLst>
      <p:ext uri="{BB962C8B-B14F-4D97-AF65-F5344CB8AC3E}">
        <p14:creationId xmlns:p14="http://schemas.microsoft.com/office/powerpoint/2010/main" val="206235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4738687"/>
          </a:xfrm>
        </p:spPr>
        <p:txBody>
          <a:bodyPr/>
          <a:lstStyle/>
          <a:p>
            <a:pPr eaLnBrk="1" hangingPunct="1"/>
            <a:r>
              <a:rPr lang="en-GB" sz="5400" smtClean="0"/>
              <a:t>Are all your partners hungry?</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673437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4954587"/>
          </a:xfrm>
        </p:spPr>
        <p:txBody>
          <a:bodyPr/>
          <a:lstStyle/>
          <a:p>
            <a:pPr eaLnBrk="1" hangingPunct="1"/>
            <a:r>
              <a:rPr lang="en-GB" sz="5400" smtClean="0"/>
              <a:t>Do all your partners want to earn more?</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1321445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170487"/>
          </a:xfrm>
        </p:spPr>
        <p:txBody>
          <a:bodyPr/>
          <a:lstStyle/>
          <a:p>
            <a:pPr eaLnBrk="1" hangingPunct="1"/>
            <a:r>
              <a:rPr lang="en-GB" sz="5400" smtClean="0"/>
              <a:t/>
            </a:r>
            <a:br>
              <a:rPr lang="en-GB" sz="5400" smtClean="0"/>
            </a:br>
            <a:r>
              <a:rPr lang="en-GB" sz="4800" smtClean="0"/>
              <a:t>Do you have the ‘right </a:t>
            </a:r>
            <a:br>
              <a:rPr lang="en-GB" sz="4800" smtClean="0"/>
            </a:br>
            <a:r>
              <a:rPr lang="en-GB" sz="4800" smtClean="0"/>
              <a:t> partners’ on board to help </a:t>
            </a:r>
            <a:br>
              <a:rPr lang="en-GB" sz="4800" smtClean="0"/>
            </a:br>
            <a:r>
              <a:rPr lang="en-GB" sz="4800" smtClean="0"/>
              <a:t>you to achieve your goals?</a:t>
            </a:r>
            <a:r>
              <a:rPr lang="en-GB" sz="5400" smtClean="0"/>
              <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2562324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314950"/>
          </a:xfrm>
        </p:spPr>
        <p:txBody>
          <a:bodyPr/>
          <a:lstStyle/>
          <a:p>
            <a:pPr eaLnBrk="1" hangingPunct="1"/>
            <a:r>
              <a:rPr lang="en-GB" sz="5400" smtClean="0"/>
              <a:t>Are all your </a:t>
            </a:r>
            <a:br>
              <a:rPr lang="en-GB" sz="5400" smtClean="0"/>
            </a:br>
            <a:r>
              <a:rPr lang="en-GB" sz="5400" smtClean="0"/>
              <a:t>partners prepared </a:t>
            </a:r>
            <a:br>
              <a:rPr lang="en-GB" sz="5400" smtClean="0"/>
            </a:br>
            <a:r>
              <a:rPr lang="en-GB" sz="5400" smtClean="0"/>
              <a:t>to be managed?</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r>
              <a:rPr lang="en-GB" b="1" smtClean="0"/>
              <a:t> </a:t>
            </a:r>
            <a:r>
              <a:rPr lang="en-GB" smtClean="0"/>
              <a:t> </a:t>
            </a:r>
            <a:endParaRPr lang="en-US" smtClean="0"/>
          </a:p>
        </p:txBody>
      </p:sp>
    </p:spTree>
    <p:extLst>
      <p:ext uri="{BB962C8B-B14F-4D97-AF65-F5344CB8AC3E}">
        <p14:creationId xmlns:p14="http://schemas.microsoft.com/office/powerpoint/2010/main" val="1458305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891212"/>
          </a:xfrm>
        </p:spPr>
        <p:txBody>
          <a:bodyPr/>
          <a:lstStyle/>
          <a:p>
            <a:pPr eaLnBrk="1" hangingPunct="1"/>
            <a:r>
              <a:rPr lang="en-GB" sz="4800" smtClean="0"/>
              <a:t>Are all your </a:t>
            </a:r>
            <a:br>
              <a:rPr lang="en-GB" sz="4800" smtClean="0"/>
            </a:br>
            <a:r>
              <a:rPr lang="en-GB" sz="4800" smtClean="0"/>
              <a:t>partners supportive of management and of each other?</a:t>
            </a:r>
            <a:br>
              <a:rPr lang="en-GB" sz="48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r>
              <a:rPr lang="en-GB" b="1" smtClean="0"/>
              <a:t> </a:t>
            </a:r>
            <a:r>
              <a:rPr lang="en-GB" smtClean="0"/>
              <a:t> </a:t>
            </a:r>
            <a:endParaRPr lang="en-US" smtClean="0"/>
          </a:p>
        </p:txBody>
      </p:sp>
    </p:spTree>
    <p:extLst>
      <p:ext uri="{BB962C8B-B14F-4D97-AF65-F5344CB8AC3E}">
        <p14:creationId xmlns:p14="http://schemas.microsoft.com/office/powerpoint/2010/main" val="4104427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314950"/>
          </a:xfrm>
        </p:spPr>
        <p:txBody>
          <a:bodyPr/>
          <a:lstStyle/>
          <a:p>
            <a:pPr eaLnBrk="1" hangingPunct="1"/>
            <a:r>
              <a:rPr lang="en-GB" sz="5400" smtClean="0"/>
              <a:t>Are all your </a:t>
            </a:r>
            <a:br>
              <a:rPr lang="en-GB" sz="5400" smtClean="0"/>
            </a:br>
            <a:r>
              <a:rPr lang="en-GB" sz="5400" smtClean="0"/>
              <a:t>partners prepared to be accountable?</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810130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5602287"/>
          </a:xfrm>
        </p:spPr>
        <p:txBody>
          <a:bodyPr/>
          <a:lstStyle/>
          <a:p>
            <a:pPr eaLnBrk="1" hangingPunct="1"/>
            <a:r>
              <a:rPr lang="en-GB" sz="5400" smtClean="0"/>
              <a:t>Are there sanctions on a partner who refuses to comply?</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3871825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0"/>
            <a:ext cx="8229600" cy="5516563"/>
          </a:xfrm>
        </p:spPr>
        <p:txBody>
          <a:bodyPr/>
          <a:lstStyle/>
          <a:p>
            <a:pPr eaLnBrk="1" hangingPunct="1"/>
            <a:r>
              <a:rPr lang="en-GB" sz="4800" smtClean="0"/>
              <a:t>  Do all your partners have </a:t>
            </a:r>
            <a:br>
              <a:rPr lang="en-GB" sz="4800" smtClean="0"/>
            </a:br>
            <a:r>
              <a:rPr lang="en-GB" sz="4800" smtClean="0"/>
              <a:t>sufficient financial discipline?</a:t>
            </a:r>
            <a:r>
              <a:rPr lang="en-GB" sz="5400" smtClean="0"/>
              <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103074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z="1800" dirty="0">
                <a:solidFill>
                  <a:schemeClr val="tx2"/>
                </a:solidFill>
              </a:rPr>
              <a:t>PETER SCOTT CONSULTING</a:t>
            </a:r>
          </a:p>
        </p:txBody>
      </p:sp>
      <p:sp>
        <p:nvSpPr>
          <p:cNvPr id="385028" name="Rectangle 4"/>
          <p:cNvSpPr>
            <a:spLocks noGrp="1" noChangeArrowheads="1"/>
          </p:cNvSpPr>
          <p:nvPr>
            <p:ph type="title"/>
          </p:nvPr>
        </p:nvSpPr>
        <p:spPr>
          <a:xfrm>
            <a:off x="467544" y="214313"/>
            <a:ext cx="8476431" cy="3143250"/>
          </a:xfrm>
        </p:spPr>
        <p:txBody>
          <a:bodyPr>
            <a:normAutofit/>
          </a:bodyPr>
          <a:lstStyle/>
          <a:p>
            <a:pPr algn="l"/>
            <a:r>
              <a:rPr lang="en-US" sz="2800" b="1" dirty="0" smtClean="0">
                <a:latin typeface="Verdana" pitchFamily="34" charset="0"/>
                <a:ea typeface="Verdana" pitchFamily="34" charset="0"/>
                <a:cs typeface="Verdana" pitchFamily="34" charset="0"/>
              </a:rPr>
              <a:t/>
            </a:r>
            <a:br>
              <a:rPr lang="en-US" sz="2800" b="1" dirty="0" smtClean="0">
                <a:latin typeface="Verdana" pitchFamily="34" charset="0"/>
                <a:ea typeface="Verdana" pitchFamily="34" charset="0"/>
                <a:cs typeface="Verdana" pitchFamily="34" charset="0"/>
              </a:rPr>
            </a:br>
            <a:r>
              <a:rPr lang="en-US" sz="2800" b="1" dirty="0" smtClean="0">
                <a:latin typeface="Verdana" pitchFamily="34" charset="0"/>
                <a:ea typeface="Verdana" pitchFamily="34" charset="0"/>
                <a:cs typeface="Verdana" pitchFamily="34" charset="0"/>
              </a:rPr>
              <a:t>Outcome </a:t>
            </a:r>
            <a:r>
              <a:rPr lang="en-US" sz="2800" b="1" dirty="0">
                <a:latin typeface="Verdana" pitchFamily="34" charset="0"/>
                <a:ea typeface="Verdana" pitchFamily="34" charset="0"/>
                <a:cs typeface="Verdana" pitchFamily="34" charset="0"/>
              </a:rPr>
              <a:t>O (10.3)</a:t>
            </a:r>
            <a:r>
              <a:rPr lang="en-GB" sz="2800" dirty="0">
                <a:latin typeface="Verdana" pitchFamily="34" charset="0"/>
              </a:rPr>
              <a:t/>
            </a:r>
            <a:br>
              <a:rPr lang="en-GB" sz="2800" dirty="0">
                <a:latin typeface="Verdana" pitchFamily="34" charset="0"/>
              </a:rPr>
            </a:br>
            <a:r>
              <a:rPr lang="en-GB" sz="2800" dirty="0">
                <a:latin typeface="Verdana" pitchFamily="34" charset="0"/>
              </a:rPr>
              <a:t/>
            </a:r>
            <a:br>
              <a:rPr lang="en-GB" sz="2800" dirty="0">
                <a:latin typeface="Verdana" pitchFamily="34" charset="0"/>
              </a:rPr>
            </a:br>
            <a:r>
              <a:rPr lang="en-GB" sz="2800" dirty="0" smtClean="0">
                <a:latin typeface="Verdana" pitchFamily="34" charset="0"/>
              </a:rPr>
              <a:t/>
            </a:r>
            <a:br>
              <a:rPr lang="en-GB" sz="2800" dirty="0" smtClean="0">
                <a:latin typeface="Verdana" pitchFamily="34" charset="0"/>
              </a:rPr>
            </a:br>
            <a:r>
              <a:rPr lang="en-GB" sz="2400" dirty="0" smtClean="0">
                <a:latin typeface="Verdana" pitchFamily="34" charset="0"/>
              </a:rPr>
              <a:t>“</a:t>
            </a:r>
            <a:r>
              <a:rPr lang="en-GB" sz="2400" dirty="0">
                <a:latin typeface="Verdana" pitchFamily="34" charset="0"/>
              </a:rPr>
              <a:t>you must report to the SRA promptly any material changes to relevant information about you, including serious financial difficulty</a:t>
            </a:r>
            <a:endParaRPr lang="en-US" sz="2400" dirty="0"/>
          </a:p>
        </p:txBody>
      </p:sp>
    </p:spTree>
    <p:extLst>
      <p:ext uri="{BB962C8B-B14F-4D97-AF65-F5344CB8AC3E}">
        <p14:creationId xmlns:p14="http://schemas.microsoft.com/office/powerpoint/2010/main" val="27057036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5314950"/>
          </a:xfrm>
        </p:spPr>
        <p:txBody>
          <a:bodyPr/>
          <a:lstStyle/>
          <a:p>
            <a:pPr eaLnBrk="1" hangingPunct="1"/>
            <a:r>
              <a:rPr lang="en-GB" sz="5400" smtClean="0"/>
              <a:t>Can you say your firm has no  under performing partners?</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2723953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5314950"/>
          </a:xfrm>
        </p:spPr>
        <p:txBody>
          <a:bodyPr/>
          <a:lstStyle/>
          <a:p>
            <a:pPr eaLnBrk="1" hangingPunct="1"/>
            <a:r>
              <a:rPr lang="en-GB" sz="5400" smtClean="0"/>
              <a:t>Do you know how much underperformance is costing you?</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2789206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5314950"/>
          </a:xfrm>
        </p:spPr>
        <p:txBody>
          <a:bodyPr/>
          <a:lstStyle/>
          <a:p>
            <a:pPr eaLnBrk="1" hangingPunct="1"/>
            <a:r>
              <a:rPr lang="en-GB" sz="5400" smtClean="0"/>
              <a:t>Should all your equity partners really be equity partners?</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31587095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5314950"/>
          </a:xfrm>
        </p:spPr>
        <p:txBody>
          <a:bodyPr/>
          <a:lstStyle/>
          <a:p>
            <a:pPr eaLnBrk="1" hangingPunct="1"/>
            <a:r>
              <a:rPr lang="en-GB" sz="5400" smtClean="0"/>
              <a:t>Are you prepared to face up to your issues and deal with them?</a:t>
            </a:r>
            <a:br>
              <a:rPr lang="en-GB" sz="5400" smtClean="0"/>
            </a:br>
            <a:r>
              <a:rPr lang="en-GB" sz="5400" smtClean="0"/>
              <a:t/>
            </a:r>
            <a:br>
              <a:rPr lang="en-GB" sz="5400" smtClean="0"/>
            </a:br>
            <a:r>
              <a:rPr lang="en-GB" sz="5400" smtClean="0"/>
              <a:t>Answer – </a:t>
            </a:r>
            <a:r>
              <a:rPr lang="en-GB" sz="5400" smtClean="0">
                <a:solidFill>
                  <a:srgbClr val="33CC33"/>
                </a:solidFill>
              </a:rPr>
              <a:t>Yes</a:t>
            </a:r>
            <a:r>
              <a:rPr lang="en-GB" sz="5400" smtClean="0"/>
              <a:t> / </a:t>
            </a:r>
            <a:r>
              <a:rPr lang="en-GB" sz="5400" b="1" smtClean="0">
                <a:solidFill>
                  <a:srgbClr val="FF0000"/>
                </a:solidFill>
              </a:rPr>
              <a:t>NO</a:t>
            </a:r>
            <a:endParaRPr lang="en-US" sz="5400" b="1" smtClean="0">
              <a:solidFill>
                <a:srgbClr val="FF0000"/>
              </a:solidFill>
            </a:endParaRPr>
          </a:p>
        </p:txBody>
      </p:sp>
    </p:spTree>
    <p:extLst>
      <p:ext uri="{BB962C8B-B14F-4D97-AF65-F5344CB8AC3E}">
        <p14:creationId xmlns:p14="http://schemas.microsoft.com/office/powerpoint/2010/main" val="1075315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4738687"/>
          </a:xfrm>
        </p:spPr>
        <p:txBody>
          <a:bodyPr/>
          <a:lstStyle/>
          <a:p>
            <a:pPr eaLnBrk="1" hangingPunct="1"/>
            <a:r>
              <a:rPr lang="en-GB" sz="4800" smtClean="0"/>
              <a:t>Are you prepared to change every </a:t>
            </a:r>
            <a:r>
              <a:rPr lang="en-GB" sz="4800" smtClean="0">
                <a:solidFill>
                  <a:srgbClr val="FF0000"/>
                </a:solidFill>
              </a:rPr>
              <a:t>‘NO’</a:t>
            </a:r>
            <a:r>
              <a:rPr lang="en-GB" sz="4800" smtClean="0"/>
              <a:t> to a </a:t>
            </a:r>
            <a:r>
              <a:rPr lang="en-GB" sz="4800" b="1" smtClean="0">
                <a:solidFill>
                  <a:srgbClr val="33CC33"/>
                </a:solidFill>
              </a:rPr>
              <a:t>‘YES’</a:t>
            </a:r>
            <a:r>
              <a:rPr lang="en-GB" sz="4800" smtClean="0">
                <a:solidFill>
                  <a:srgbClr val="33CC33"/>
                </a:solidFill>
              </a:rPr>
              <a:t>?</a:t>
            </a:r>
            <a:r>
              <a:rPr lang="en-GB" sz="4800" smtClean="0"/>
              <a:t/>
            </a:r>
            <a:br>
              <a:rPr lang="en-GB" sz="4800" smtClean="0"/>
            </a:br>
            <a:r>
              <a:rPr lang="en-GB" sz="5400" smtClean="0"/>
              <a:t/>
            </a:r>
            <a:br>
              <a:rPr lang="en-GB" sz="5400" smtClean="0"/>
            </a:br>
            <a:r>
              <a:rPr lang="en-GB" sz="5400" smtClean="0"/>
              <a:t>Answer -    ?       </a:t>
            </a:r>
            <a:endParaRPr lang="en-US" sz="5400" smtClean="0"/>
          </a:p>
        </p:txBody>
      </p:sp>
    </p:spTree>
    <p:extLst>
      <p:ext uri="{BB962C8B-B14F-4D97-AF65-F5344CB8AC3E}">
        <p14:creationId xmlns:p14="http://schemas.microsoft.com/office/powerpoint/2010/main" val="2550029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763" y="1295400"/>
            <a:ext cx="7615237"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Grp="1" noChangeArrowheads="1"/>
          </p:cNvSpPr>
          <p:nvPr>
            <p:ph type="title"/>
          </p:nvPr>
        </p:nvSpPr>
        <p:spPr/>
        <p:txBody>
          <a:bodyPr/>
          <a:lstStyle/>
          <a:p>
            <a:pPr eaLnBrk="1" hangingPunct="1"/>
            <a:r>
              <a:rPr lang="en-GB" sz="3200" smtClean="0">
                <a:latin typeface="Verdana" pitchFamily="34" charset="0"/>
              </a:rPr>
              <a:t>Are you prepared to provide the   </a:t>
            </a:r>
            <a:r>
              <a:rPr lang="en-GB" sz="3200" b="1" smtClean="0">
                <a:latin typeface="Verdana" pitchFamily="34" charset="0"/>
              </a:rPr>
              <a:t>LEADERSHIP</a:t>
            </a:r>
            <a:r>
              <a:rPr lang="en-GB" sz="3200" smtClean="0">
                <a:latin typeface="Verdana" pitchFamily="34" charset="0"/>
              </a:rPr>
              <a:t> required for change?</a:t>
            </a:r>
          </a:p>
        </p:txBody>
      </p:sp>
    </p:spTree>
    <p:extLst>
      <p:ext uri="{BB962C8B-B14F-4D97-AF65-F5344CB8AC3E}">
        <p14:creationId xmlns:p14="http://schemas.microsoft.com/office/powerpoint/2010/main" val="872969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GB" sz="3600" smtClean="0">
                <a:latin typeface="Verdana" pitchFamily="34" charset="0"/>
              </a:rPr>
              <a:t>Accountability</a:t>
            </a:r>
          </a:p>
        </p:txBody>
      </p:sp>
      <p:sp>
        <p:nvSpPr>
          <p:cNvPr id="47107" name="Rectangle 3"/>
          <p:cNvSpPr>
            <a:spLocks noGrp="1" noChangeArrowheads="1"/>
          </p:cNvSpPr>
          <p:nvPr>
            <p:ph type="body" idx="1"/>
          </p:nvPr>
        </p:nvSpPr>
        <p:spPr/>
        <p:txBody>
          <a:bodyPr/>
          <a:lstStyle/>
          <a:p>
            <a:pPr marL="284163" indent="-284163" defTabSz="190500" eaLnBrk="1" hangingPunct="1">
              <a:buFont typeface="Wingdings" pitchFamily="2" charset="2"/>
              <a:buNone/>
            </a:pPr>
            <a:endParaRPr lang="en-GB" sz="2800" smtClean="0">
              <a:latin typeface="Verdana" pitchFamily="34" charset="0"/>
            </a:endParaRPr>
          </a:p>
          <a:p>
            <a:pPr marL="284163" indent="-284163" defTabSz="190500" eaLnBrk="1" hangingPunct="1">
              <a:buFont typeface="Wingdings" pitchFamily="2" charset="2"/>
              <a:buNone/>
            </a:pPr>
            <a:r>
              <a:rPr lang="en-GB" sz="2800" smtClean="0">
                <a:latin typeface="Verdana" pitchFamily="34" charset="0"/>
              </a:rPr>
              <a:t>“We have no room for those who put their own personal agenda ahead of the interests of the clients or the office”</a:t>
            </a:r>
          </a:p>
          <a:p>
            <a:pPr marL="284163" indent="-284163" defTabSz="190500" eaLnBrk="1" hangingPunct="1">
              <a:buFont typeface="Wingdings" pitchFamily="2" charset="2"/>
              <a:buNone/>
            </a:pPr>
            <a:endParaRPr lang="en-GB" sz="2800" smtClean="0">
              <a:latin typeface="Verdana" pitchFamily="34" charset="0"/>
            </a:endParaRPr>
          </a:p>
          <a:p>
            <a:pPr marL="284163" indent="-284163" defTabSz="190500" eaLnBrk="1" hangingPunct="1">
              <a:buFont typeface="Wingdings" pitchFamily="2" charset="2"/>
              <a:buNone/>
            </a:pPr>
            <a:r>
              <a:rPr lang="en-GB" sz="2800" smtClean="0">
                <a:latin typeface="Verdana" pitchFamily="34" charset="0"/>
              </a:rPr>
              <a:t>David Maister’s “Predictive package” </a:t>
            </a:r>
          </a:p>
          <a:p>
            <a:pPr marL="284163" indent="-284163" defTabSz="190500" eaLnBrk="1" hangingPunct="1">
              <a:buFont typeface="Wingdings" pitchFamily="2" charset="2"/>
              <a:buNone/>
            </a:pPr>
            <a:endParaRPr lang="en-GB" sz="2800" smtClean="0">
              <a:latin typeface="Verdana" pitchFamily="34" charset="0"/>
            </a:endParaRPr>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endParaRPr lang="en-GB" smtClean="0"/>
          </a:p>
          <a:p>
            <a:pPr marL="284163" indent="-284163" defTabSz="190500" eaLnBrk="1" hangingPunct="1">
              <a:buFont typeface="Wingdings" pitchFamily="2" charset="2"/>
              <a:buNone/>
            </a:pPr>
            <a:endParaRPr lang="en-GB" smtClean="0"/>
          </a:p>
        </p:txBody>
      </p:sp>
    </p:spTree>
    <p:extLst>
      <p:ext uri="{BB962C8B-B14F-4D97-AF65-F5344CB8AC3E}">
        <p14:creationId xmlns:p14="http://schemas.microsoft.com/office/powerpoint/2010/main" val="1822654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0-#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anim calcmode="lin" valueType="num">
                                      <p:cBhvr additive="base">
                                        <p:cTn id="19"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normAutofit/>
          </a:bodyPr>
          <a:lstStyle/>
          <a:p>
            <a:pPr algn="l"/>
            <a:r>
              <a:rPr lang="en-GB" sz="3200" dirty="0" smtClean="0"/>
              <a:t>Embody accountability into your governance </a:t>
            </a:r>
            <a:r>
              <a:rPr lang="en-GB" sz="3200" dirty="0"/>
              <a:t/>
            </a:r>
            <a:br>
              <a:rPr lang="en-GB" sz="3200" dirty="0"/>
            </a:br>
            <a:r>
              <a:rPr lang="en-GB" sz="3200" dirty="0" smtClean="0"/>
              <a:t>arrangements</a:t>
            </a:r>
            <a:endParaRPr lang="en-US" sz="3200" dirty="0">
              <a:latin typeface="Verdana" pitchFamily="34" charset="0"/>
            </a:endParaRPr>
          </a:p>
        </p:txBody>
      </p:sp>
      <p:sp>
        <p:nvSpPr>
          <p:cNvPr id="377859" name="Rectangle 3"/>
          <p:cNvSpPr>
            <a:spLocks noGrp="1" noChangeArrowheads="1"/>
          </p:cNvSpPr>
          <p:nvPr>
            <p:ph idx="1"/>
          </p:nvPr>
        </p:nvSpPr>
        <p:spPr/>
        <p:txBody>
          <a:bodyPr/>
          <a:lstStyle/>
          <a:p>
            <a:pPr marL="0" indent="0">
              <a:buNone/>
            </a:pPr>
            <a:r>
              <a:rPr lang="en-GB" sz="2400" dirty="0" smtClean="0"/>
              <a:t>For example </a:t>
            </a:r>
          </a:p>
          <a:p>
            <a:pPr marL="0" indent="0">
              <a:buNone/>
            </a:pPr>
            <a:endParaRPr lang="en-GB" sz="2400" dirty="0" smtClean="0"/>
          </a:p>
          <a:p>
            <a:pPr>
              <a:buFont typeface="Wingdings" pitchFamily="2" charset="2"/>
              <a:buChar char="q"/>
            </a:pPr>
            <a:r>
              <a:rPr lang="en-GB" sz="2400" dirty="0" smtClean="0"/>
              <a:t>Undertakings to be compliant </a:t>
            </a:r>
          </a:p>
          <a:p>
            <a:pPr>
              <a:buFont typeface="Wingdings" pitchFamily="2" charset="2"/>
              <a:buChar char="q"/>
            </a:pPr>
            <a:r>
              <a:rPr lang="en-GB" sz="2400" dirty="0" smtClean="0"/>
              <a:t>Agreement to do everything necessary to enable COLP and COFA to effectively carry out their roles</a:t>
            </a:r>
          </a:p>
          <a:p>
            <a:pPr>
              <a:buFont typeface="Wingdings" pitchFamily="2" charset="2"/>
              <a:buChar char="q"/>
            </a:pPr>
            <a:r>
              <a:rPr lang="en-GB" sz="2400" dirty="0" smtClean="0"/>
              <a:t>Include indemnities to COLP and COFA</a:t>
            </a:r>
          </a:p>
          <a:p>
            <a:pPr>
              <a:buFont typeface="Wingdings" pitchFamily="2" charset="2"/>
              <a:buChar char="q"/>
            </a:pPr>
            <a:r>
              <a:rPr lang="en-GB" sz="2400" dirty="0" smtClean="0"/>
              <a:t>Sanctions on those who do not comply </a:t>
            </a:r>
            <a:endParaRPr lang="en-GB" sz="2400" dirty="0"/>
          </a:p>
        </p:txBody>
      </p:sp>
      <p:sp>
        <p:nvSpPr>
          <p:cNvPr id="5" name="Footer Placeholder 4"/>
          <p:cNvSpPr>
            <a:spLocks noGrp="1"/>
          </p:cNvSpPr>
          <p:nvPr>
            <p:ph type="ftr" sz="quarter" idx="11"/>
          </p:nvPr>
        </p:nvSpPr>
        <p:spPr/>
        <p:txBody>
          <a:bodyPr/>
          <a:lstStyle/>
          <a:p>
            <a:r>
              <a:rPr lang="en-US" sz="1800" dirty="0">
                <a:solidFill>
                  <a:schemeClr val="tx2"/>
                </a:solidFill>
              </a:rPr>
              <a:t>PETER SCOTT CONSULTING</a:t>
            </a:r>
          </a:p>
        </p:txBody>
      </p:sp>
    </p:spTree>
    <p:extLst>
      <p:ext uri="{BB962C8B-B14F-4D97-AF65-F5344CB8AC3E}">
        <p14:creationId xmlns:p14="http://schemas.microsoft.com/office/powerpoint/2010/main" val="1422100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r>
              <a:rPr lang="en-GB" sz="3600" smtClean="0">
                <a:latin typeface="Verdana" pitchFamily="34" charset="0"/>
              </a:rPr>
              <a:t>Sanctions</a:t>
            </a:r>
            <a:endParaRPr lang="en-US" sz="3600" smtClean="0">
              <a:latin typeface="Verdana" pitchFamily="34" charset="0"/>
            </a:endParaRPr>
          </a:p>
        </p:txBody>
      </p:sp>
      <p:sp>
        <p:nvSpPr>
          <p:cNvPr id="232451" name="Rectangle 3"/>
          <p:cNvSpPr>
            <a:spLocks noGrp="1" noChangeArrowheads="1"/>
          </p:cNvSpPr>
          <p:nvPr>
            <p:ph type="body" idx="1"/>
          </p:nvPr>
        </p:nvSpPr>
        <p:spPr/>
        <p:txBody>
          <a:bodyPr/>
          <a:lstStyle/>
          <a:p>
            <a:pPr eaLnBrk="1" hangingPunct="1"/>
            <a:r>
              <a:rPr lang="en-GB" sz="2800" smtClean="0">
                <a:latin typeface="Verdana" pitchFamily="34" charset="0"/>
              </a:rPr>
              <a:t>Necessary?</a:t>
            </a:r>
          </a:p>
          <a:p>
            <a:pPr eaLnBrk="1" hangingPunct="1"/>
            <a:r>
              <a:rPr lang="en-GB" sz="2800" smtClean="0">
                <a:latin typeface="Verdana" pitchFamily="34" charset="0"/>
              </a:rPr>
              <a:t>Choice of sanctions?</a:t>
            </a:r>
          </a:p>
          <a:p>
            <a:pPr eaLnBrk="1" hangingPunct="1"/>
            <a:r>
              <a:rPr lang="en-GB" sz="2800" smtClean="0">
                <a:latin typeface="Verdana" pitchFamily="34" charset="0"/>
              </a:rPr>
              <a:t>Do they work?</a:t>
            </a:r>
          </a:p>
          <a:p>
            <a:pPr eaLnBrk="1" hangingPunct="1"/>
            <a:r>
              <a:rPr lang="en-GB" sz="2800" smtClean="0">
                <a:latin typeface="Verdana" pitchFamily="34" charset="0"/>
              </a:rPr>
              <a:t>Examples </a:t>
            </a:r>
          </a:p>
          <a:p>
            <a:pPr eaLnBrk="1" hangingPunct="1">
              <a:buFont typeface="Wingdings" pitchFamily="2" charset="2"/>
              <a:buNone/>
            </a:pPr>
            <a:endParaRPr lang="en-US" sz="2800" smtClean="0">
              <a:latin typeface="Verdana" pitchFamily="34" charset="0"/>
            </a:endParaRPr>
          </a:p>
        </p:txBody>
      </p:sp>
    </p:spTree>
    <p:extLst>
      <p:ext uri="{BB962C8B-B14F-4D97-AF65-F5344CB8AC3E}">
        <p14:creationId xmlns:p14="http://schemas.microsoft.com/office/powerpoint/2010/main" val="1199073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lstStyle/>
          <a:p>
            <a:pPr algn="l"/>
            <a:r>
              <a:rPr lang="en-GB" dirty="0" smtClean="0">
                <a:solidFill>
                  <a:srgbClr val="0000FF"/>
                </a:solidFill>
              </a:rPr>
              <a:t>5. Maximising your cash flow</a:t>
            </a:r>
            <a:endParaRPr lang="en-GB" dirty="0">
              <a:solidFill>
                <a:srgbClr val="0000FF"/>
              </a:solidFill>
            </a:endParaRPr>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66887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dirty="0" smtClean="0"/>
              <a:t>‘material’?</a:t>
            </a:r>
            <a:endParaRPr lang="en-GB" sz="2400" dirty="0"/>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r>
              <a:rPr lang="en-GB" sz="1800" dirty="0" smtClean="0"/>
              <a:t>Guidance Notes to Rule 8  Authorisation Rules provide, in relation to a failure to comply:</a:t>
            </a:r>
          </a:p>
          <a:p>
            <a:pPr marL="0" indent="0">
              <a:buNone/>
            </a:pPr>
            <a:endParaRPr lang="en-GB" sz="1800" dirty="0" smtClean="0"/>
          </a:p>
          <a:p>
            <a:pPr marL="0" indent="0">
              <a:buNone/>
            </a:pPr>
            <a:r>
              <a:rPr lang="en-GB" sz="1800" dirty="0" smtClean="0"/>
              <a:t>(</a:t>
            </a:r>
            <a:r>
              <a:rPr lang="en-GB" sz="1800" dirty="0"/>
              <a:t>x) In considering whether a failure is “material” and therefore reportable, the</a:t>
            </a:r>
          </a:p>
          <a:p>
            <a:pPr marL="0" indent="0">
              <a:buNone/>
            </a:pPr>
            <a:r>
              <a:rPr lang="en-GB" sz="1800" dirty="0"/>
              <a:t>COLP or COFA, as appropriate, will need to take account of various factors,</a:t>
            </a:r>
          </a:p>
          <a:p>
            <a:pPr marL="0" indent="0">
              <a:buNone/>
            </a:pPr>
            <a:r>
              <a:rPr lang="en-GB" sz="1800" dirty="0"/>
              <a:t>such as:</a:t>
            </a:r>
          </a:p>
          <a:p>
            <a:pPr marL="0" indent="0">
              <a:buNone/>
            </a:pPr>
            <a:r>
              <a:rPr lang="en-GB" sz="1200" b="1" dirty="0"/>
              <a:t> </a:t>
            </a:r>
          </a:p>
          <a:p>
            <a:pPr marL="0" indent="0">
              <a:buNone/>
            </a:pPr>
            <a:r>
              <a:rPr lang="en-GB" sz="1800" b="1" dirty="0"/>
              <a:t>• the detriment, or risk of detriment, to clients</a:t>
            </a:r>
          </a:p>
          <a:p>
            <a:pPr marL="0" indent="0">
              <a:buNone/>
            </a:pPr>
            <a:r>
              <a:rPr lang="en-GB" sz="1800" b="1" dirty="0"/>
              <a:t>• the extent of any risk of loss of confidence in the firm or in the</a:t>
            </a:r>
          </a:p>
          <a:p>
            <a:pPr marL="0" indent="0">
              <a:buNone/>
            </a:pPr>
            <a:r>
              <a:rPr lang="en-GB" sz="1800" b="1" dirty="0"/>
              <a:t>provision of legal services</a:t>
            </a:r>
          </a:p>
          <a:p>
            <a:pPr marL="0" indent="0">
              <a:buNone/>
            </a:pPr>
            <a:r>
              <a:rPr lang="en-GB" sz="1800" b="1" dirty="0"/>
              <a:t>• the scale of the issue</a:t>
            </a:r>
          </a:p>
          <a:p>
            <a:pPr marL="0" indent="0">
              <a:buNone/>
            </a:pPr>
            <a:r>
              <a:rPr lang="en-GB" sz="1800" b="1" dirty="0"/>
              <a:t>• the overall impact on the firm, its clients and third parties.</a:t>
            </a:r>
          </a:p>
          <a:p>
            <a:pPr marL="0" indent="0">
              <a:buNone/>
            </a:pPr>
            <a:endParaRPr lang="en-GB" sz="1200" dirty="0" smtClean="0"/>
          </a:p>
          <a:p>
            <a:pPr marL="0" indent="0">
              <a:buNone/>
            </a:pPr>
            <a:endParaRPr lang="en-GB" sz="1600" dirty="0"/>
          </a:p>
          <a:p>
            <a:pPr marL="0" indent="0">
              <a:buNone/>
            </a:pPr>
            <a:endParaRPr lang="en-GB" sz="2000" dirty="0"/>
          </a:p>
        </p:txBody>
      </p:sp>
    </p:spTree>
    <p:extLst>
      <p:ext uri="{BB962C8B-B14F-4D97-AF65-F5344CB8AC3E}">
        <p14:creationId xmlns:p14="http://schemas.microsoft.com/office/powerpoint/2010/main" val="1479356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lIns="92075" tIns="46038" rIns="92075" bIns="46038"/>
          <a:lstStyle/>
          <a:p>
            <a:pPr eaLnBrk="1" hangingPunct="1"/>
            <a:r>
              <a:rPr lang="en-GB" smtClean="0">
                <a:latin typeface="Verdana" pitchFamily="34" charset="0"/>
              </a:rPr>
              <a:t>Who feels like this?</a:t>
            </a:r>
          </a:p>
        </p:txBody>
      </p:sp>
      <p:pic>
        <p:nvPicPr>
          <p:cNvPr id="9219" name="Picture 3">
            <a:hlinkClick r:id="" action="ppaction://hlinkshowjump?jump=nextslide"/>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646238"/>
            <a:ext cx="4889500" cy="394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74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dissolve">
                                      <p:cBhvr>
                                        <p:cTn id="13"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1"/>
          </p:nvPr>
        </p:nvSpPr>
        <p:spPr/>
        <p:txBody>
          <a:bodyPr/>
          <a:lstStyle/>
          <a:p>
            <a:r>
              <a:rPr lang="en-US"/>
              <a:t>PETER SCOTT CONSULTING</a:t>
            </a:r>
          </a:p>
        </p:txBody>
      </p:sp>
      <p:sp>
        <p:nvSpPr>
          <p:cNvPr id="259075" name="Text Box 2"/>
          <p:cNvSpPr txBox="1">
            <a:spLocks noChangeArrowheads="1"/>
          </p:cNvSpPr>
          <p:nvPr/>
        </p:nvSpPr>
        <p:spPr bwMode="auto">
          <a:xfrm>
            <a:off x="1981200" y="2514600"/>
            <a:ext cx="1752600" cy="4603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pPr>
            <a:r>
              <a:rPr lang="en-GB" sz="2400">
                <a:solidFill>
                  <a:srgbClr val="000099"/>
                </a:solidFill>
              </a:rPr>
              <a:t>Instructions</a:t>
            </a:r>
          </a:p>
        </p:txBody>
      </p:sp>
      <p:sp>
        <p:nvSpPr>
          <p:cNvPr id="259076" name="Text Box 3"/>
          <p:cNvSpPr txBox="1">
            <a:spLocks noChangeArrowheads="1"/>
          </p:cNvSpPr>
          <p:nvPr/>
        </p:nvSpPr>
        <p:spPr bwMode="auto">
          <a:xfrm>
            <a:off x="5486400" y="2501900"/>
            <a:ext cx="1676400" cy="4603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pPr>
            <a:r>
              <a:rPr lang="en-GB" sz="2400" dirty="0">
                <a:solidFill>
                  <a:srgbClr val="0000FF"/>
                </a:solidFill>
                <a:effectLst>
                  <a:outerShdw blurRad="38100" dist="38100" dir="2700000" algn="tl">
                    <a:srgbClr val="C0C0C0"/>
                  </a:outerShdw>
                </a:effectLst>
              </a:rPr>
              <a:t>W.I.P</a:t>
            </a:r>
          </a:p>
        </p:txBody>
      </p:sp>
      <p:sp>
        <p:nvSpPr>
          <p:cNvPr id="259077" name="Text Box 4"/>
          <p:cNvSpPr txBox="1">
            <a:spLocks noChangeArrowheads="1"/>
          </p:cNvSpPr>
          <p:nvPr/>
        </p:nvSpPr>
        <p:spPr bwMode="auto">
          <a:xfrm>
            <a:off x="1981200" y="4876800"/>
            <a:ext cx="1676400" cy="4603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pPr>
            <a:r>
              <a:rPr lang="en-GB" sz="2400">
                <a:solidFill>
                  <a:srgbClr val="000099"/>
                </a:solidFill>
              </a:rPr>
              <a:t>Cash</a:t>
            </a:r>
          </a:p>
        </p:txBody>
      </p:sp>
      <p:sp>
        <p:nvSpPr>
          <p:cNvPr id="259078" name="Text Box 5"/>
          <p:cNvSpPr txBox="1">
            <a:spLocks noChangeArrowheads="1"/>
          </p:cNvSpPr>
          <p:nvPr/>
        </p:nvSpPr>
        <p:spPr bwMode="auto">
          <a:xfrm>
            <a:off x="5334000" y="4876800"/>
            <a:ext cx="1676400" cy="4603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pPr>
            <a:r>
              <a:rPr lang="en-GB" sz="2400">
                <a:solidFill>
                  <a:srgbClr val="000099"/>
                </a:solidFill>
              </a:rPr>
              <a:t>Debtors</a:t>
            </a:r>
          </a:p>
        </p:txBody>
      </p:sp>
      <p:sp>
        <p:nvSpPr>
          <p:cNvPr id="259079" name="AutoShape 6"/>
          <p:cNvSpPr>
            <a:spLocks noChangeArrowheads="1"/>
          </p:cNvSpPr>
          <p:nvPr/>
        </p:nvSpPr>
        <p:spPr bwMode="auto">
          <a:xfrm>
            <a:off x="3962400" y="2667000"/>
            <a:ext cx="1219200" cy="228600"/>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p>
            <a:pPr eaLnBrk="1" hangingPunct="1"/>
            <a:r>
              <a:rPr lang="en-GB" sz="1200" b="1" dirty="0">
                <a:solidFill>
                  <a:srgbClr val="FF0000"/>
                </a:solidFill>
              </a:rPr>
              <a:t>Work</a:t>
            </a:r>
            <a:r>
              <a:rPr lang="en-GB" sz="1200" b="1" dirty="0"/>
              <a:t> </a:t>
            </a:r>
            <a:endParaRPr lang="en-US" sz="1200" b="1" dirty="0"/>
          </a:p>
        </p:txBody>
      </p:sp>
      <p:sp>
        <p:nvSpPr>
          <p:cNvPr id="259080" name="AutoShape 7"/>
          <p:cNvSpPr>
            <a:spLocks noChangeArrowheads="1"/>
          </p:cNvSpPr>
          <p:nvPr/>
        </p:nvSpPr>
        <p:spPr bwMode="auto">
          <a:xfrm>
            <a:off x="3810000" y="5029200"/>
            <a:ext cx="1371600" cy="228600"/>
          </a:xfrm>
          <a:prstGeom prst="leftArrow">
            <a:avLst>
              <a:gd name="adj1" fmla="val 50000"/>
              <a:gd name="adj2" fmla="val 150000"/>
            </a:avLst>
          </a:prstGeom>
          <a:solidFill>
            <a:schemeClr val="accent1"/>
          </a:solidFill>
          <a:ln w="9525">
            <a:solidFill>
              <a:schemeClr val="tx1"/>
            </a:solidFill>
            <a:miter lim="800000"/>
            <a:headEnd/>
            <a:tailEnd/>
          </a:ln>
        </p:spPr>
        <p:txBody>
          <a:bodyPr wrap="none" anchor="ctr"/>
          <a:lstStyle/>
          <a:p>
            <a:pPr eaLnBrk="1" hangingPunct="1"/>
            <a:r>
              <a:rPr lang="en-GB" sz="1200" b="1">
                <a:solidFill>
                  <a:srgbClr val="FF0000"/>
                </a:solidFill>
              </a:rPr>
              <a:t>payment</a:t>
            </a:r>
            <a:endParaRPr lang="en-US" sz="1200" b="1">
              <a:solidFill>
                <a:srgbClr val="FF0000"/>
              </a:solidFill>
            </a:endParaRPr>
          </a:p>
        </p:txBody>
      </p:sp>
      <p:sp>
        <p:nvSpPr>
          <p:cNvPr id="259081" name="AutoShape 8"/>
          <p:cNvSpPr>
            <a:spLocks noChangeArrowheads="1"/>
          </p:cNvSpPr>
          <p:nvPr/>
        </p:nvSpPr>
        <p:spPr bwMode="auto">
          <a:xfrm>
            <a:off x="6096000" y="3276600"/>
            <a:ext cx="228600" cy="1371600"/>
          </a:xfrm>
          <a:prstGeom prst="downArrow">
            <a:avLst>
              <a:gd name="adj1" fmla="val 50000"/>
              <a:gd name="adj2" fmla="val 150000"/>
            </a:avLst>
          </a:prstGeom>
          <a:solidFill>
            <a:schemeClr val="accent1"/>
          </a:solidFill>
          <a:ln w="9525">
            <a:solidFill>
              <a:schemeClr val="tx1"/>
            </a:solidFill>
            <a:miter lim="800000"/>
            <a:headEnd/>
            <a:tailEnd/>
          </a:ln>
        </p:spPr>
        <p:txBody>
          <a:bodyPr wrap="none" anchor="ctr"/>
          <a:lstStyle/>
          <a:p>
            <a:pPr eaLnBrk="1" hangingPunct="1"/>
            <a:r>
              <a:rPr lang="en-GB" sz="1200" b="1">
                <a:solidFill>
                  <a:srgbClr val="FF0000"/>
                </a:solidFill>
              </a:rPr>
              <a:t>billing</a:t>
            </a:r>
            <a:endParaRPr lang="en-US" sz="1200" b="1">
              <a:solidFill>
                <a:srgbClr val="FF0000"/>
              </a:solidFill>
            </a:endParaRPr>
          </a:p>
        </p:txBody>
      </p:sp>
      <p:sp>
        <p:nvSpPr>
          <p:cNvPr id="259082" name="Rectangle 9"/>
          <p:cNvSpPr>
            <a:spLocks noGrp="1" noChangeArrowheads="1"/>
          </p:cNvSpPr>
          <p:nvPr>
            <p:ph type="title" idx="4294967295"/>
          </p:nvPr>
        </p:nvSpPr>
        <p:spPr>
          <a:xfrm>
            <a:off x="323528" y="274638"/>
            <a:ext cx="8363272" cy="850106"/>
          </a:xfrm>
        </p:spPr>
        <p:txBody>
          <a:bodyPr>
            <a:normAutofit/>
          </a:bodyPr>
          <a:lstStyle/>
          <a:p>
            <a:pPr algn="l"/>
            <a:r>
              <a:rPr lang="en-US" sz="2400" i="1" dirty="0" smtClean="0">
                <a:latin typeface="Verdana" pitchFamily="34" charset="0"/>
              </a:rPr>
              <a:t>Cash </a:t>
            </a:r>
            <a:r>
              <a:rPr lang="en-US" sz="2400" i="1" dirty="0">
                <a:latin typeface="Verdana" pitchFamily="34" charset="0"/>
              </a:rPr>
              <a:t>is king </a:t>
            </a:r>
            <a:r>
              <a:rPr lang="en-US" sz="2400" dirty="0">
                <a:latin typeface="Verdana" pitchFamily="34" charset="0"/>
              </a:rPr>
              <a:t>- </a:t>
            </a:r>
            <a:r>
              <a:rPr lang="en-US" sz="2400" dirty="0" smtClean="0">
                <a:latin typeface="Verdana" pitchFamily="34" charset="0"/>
              </a:rPr>
              <a:t>take </a:t>
            </a:r>
            <a:r>
              <a:rPr lang="en-US" sz="2400" dirty="0">
                <a:latin typeface="Verdana" pitchFamily="34" charset="0"/>
              </a:rPr>
              <a:t>control of </a:t>
            </a:r>
            <a:r>
              <a:rPr lang="en-US" sz="2400" dirty="0" smtClean="0">
                <a:latin typeface="Verdana" pitchFamily="34" charset="0"/>
              </a:rPr>
              <a:t>your cash management</a:t>
            </a:r>
            <a:endParaRPr lang="en-GB" sz="2400" b="1" dirty="0">
              <a:latin typeface="Verdana" pitchFamily="34" charset="0"/>
            </a:endParaRPr>
          </a:p>
        </p:txBody>
      </p:sp>
      <p:sp>
        <p:nvSpPr>
          <p:cNvPr id="259074" name="Footer Placeholder 3"/>
          <p:cNvSpPr txBox="1">
            <a:spLocks noGrp="1"/>
          </p:cNvSpPr>
          <p:nvPr/>
        </p:nvSpPr>
        <p:spPr bwMode="auto">
          <a:xfrm>
            <a:off x="3225800" y="632698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en-GB" dirty="0">
              <a:solidFill>
                <a:schemeClr val="tx2"/>
              </a:solidFill>
              <a:latin typeface="Tahoma" pitchFamily="34" charset="0"/>
            </a:endParaRPr>
          </a:p>
        </p:txBody>
      </p:sp>
    </p:spTree>
    <p:extLst>
      <p:ext uri="{BB962C8B-B14F-4D97-AF65-F5344CB8AC3E}">
        <p14:creationId xmlns:p14="http://schemas.microsoft.com/office/powerpoint/2010/main" val="5158011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800" dirty="0">
                <a:solidFill>
                  <a:schemeClr val="tx2"/>
                </a:solidFill>
              </a:rPr>
              <a:t>PETER SCOTT CONSULTING</a:t>
            </a:r>
          </a:p>
        </p:txBody>
      </p:sp>
      <p:sp>
        <p:nvSpPr>
          <p:cNvPr id="400386" name="Rectangle 2"/>
          <p:cNvSpPr>
            <a:spLocks noGrp="1" noChangeArrowheads="1"/>
          </p:cNvSpPr>
          <p:nvPr>
            <p:ph type="body" idx="1"/>
          </p:nvPr>
        </p:nvSpPr>
        <p:spPr/>
        <p:txBody>
          <a:bodyPr/>
          <a:lstStyle/>
          <a:p>
            <a:pPr marL="284163" indent="-284163" defTabSz="190500"/>
            <a:endParaRPr lang="en-GB" sz="2400" dirty="0">
              <a:latin typeface="Verdana" pitchFamily="34" charset="0"/>
            </a:endParaRPr>
          </a:p>
          <a:p>
            <a:pPr defTabSz="190500">
              <a:buFont typeface="Wingdings" pitchFamily="2" charset="2"/>
              <a:buChar char="q"/>
            </a:pPr>
            <a:r>
              <a:rPr lang="en-GB" dirty="0"/>
              <a:t> </a:t>
            </a:r>
            <a:r>
              <a:rPr lang="en-GB" dirty="0" smtClean="0"/>
              <a:t>taking instructions</a:t>
            </a:r>
          </a:p>
          <a:p>
            <a:pPr defTabSz="190500">
              <a:buFont typeface="Wingdings" pitchFamily="2" charset="2"/>
              <a:buChar char="q"/>
            </a:pPr>
            <a:r>
              <a:rPr lang="en-GB" dirty="0" smtClean="0"/>
              <a:t>Managing the WIP</a:t>
            </a:r>
          </a:p>
          <a:p>
            <a:pPr defTabSz="190500">
              <a:buFont typeface="Wingdings" pitchFamily="2" charset="2"/>
              <a:buChar char="q"/>
            </a:pPr>
            <a:r>
              <a:rPr lang="en-GB" dirty="0" smtClean="0"/>
              <a:t>Managing debtors</a:t>
            </a:r>
          </a:p>
          <a:p>
            <a:pPr defTabSz="190500">
              <a:buFont typeface="Wingdings" pitchFamily="2" charset="2"/>
              <a:buChar char="q"/>
            </a:pPr>
            <a:endParaRPr lang="en-GB" dirty="0"/>
          </a:p>
          <a:p>
            <a:pPr defTabSz="190500">
              <a:buFont typeface="Wingdings" pitchFamily="2" charset="2"/>
              <a:buChar char="q"/>
            </a:pPr>
            <a:r>
              <a:rPr lang="en-GB" dirty="0" smtClean="0"/>
              <a:t>Above all – managing partners!</a:t>
            </a:r>
            <a:endParaRPr lang="en-GB" dirty="0"/>
          </a:p>
        </p:txBody>
      </p:sp>
      <p:sp>
        <p:nvSpPr>
          <p:cNvPr id="400387" name="Rectangle 3"/>
          <p:cNvSpPr>
            <a:spLocks noGrp="1" noChangeArrowheads="1"/>
          </p:cNvSpPr>
          <p:nvPr>
            <p:ph type="title"/>
          </p:nvPr>
        </p:nvSpPr>
        <p:spPr/>
        <p:txBody>
          <a:bodyPr>
            <a:normAutofit/>
          </a:bodyPr>
          <a:lstStyle/>
          <a:p>
            <a:pPr algn="l"/>
            <a:r>
              <a:rPr lang="en-GB" sz="2800" dirty="0" smtClean="0">
                <a:latin typeface="Verdana" pitchFamily="34" charset="0"/>
              </a:rPr>
              <a:t>Cash management priorities</a:t>
            </a:r>
            <a:endParaRPr lang="en-GB" sz="2800" dirty="0">
              <a:latin typeface="Verdana" pitchFamily="34" charset="0"/>
            </a:endParaRPr>
          </a:p>
        </p:txBody>
      </p:sp>
    </p:spTree>
    <p:extLst>
      <p:ext uri="{BB962C8B-B14F-4D97-AF65-F5344CB8AC3E}">
        <p14:creationId xmlns:p14="http://schemas.microsoft.com/office/powerpoint/2010/main" val="1136083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normAutofit/>
          </a:bodyPr>
          <a:lstStyle/>
          <a:p>
            <a:pPr algn="l"/>
            <a:r>
              <a:rPr lang="en-US" sz="2800" dirty="0" smtClean="0">
                <a:latin typeface="Verdana" pitchFamily="34" charset="0"/>
              </a:rPr>
              <a:t>Working capital</a:t>
            </a:r>
            <a:endParaRPr lang="en-US" sz="2800" dirty="0">
              <a:latin typeface="Verdana" pitchFamily="34" charset="0"/>
            </a:endParaRPr>
          </a:p>
        </p:txBody>
      </p:sp>
      <p:sp>
        <p:nvSpPr>
          <p:cNvPr id="398339" name="Rectangle 3"/>
          <p:cNvSpPr>
            <a:spLocks noGrp="1" noChangeArrowheads="1"/>
          </p:cNvSpPr>
          <p:nvPr>
            <p:ph idx="1"/>
          </p:nvPr>
        </p:nvSpPr>
        <p:spPr/>
        <p:txBody>
          <a:bodyPr>
            <a:normAutofit fontScale="70000" lnSpcReduction="20000"/>
          </a:bodyPr>
          <a:lstStyle/>
          <a:p>
            <a:pPr>
              <a:buFont typeface="Wingdings" pitchFamily="2" charset="2"/>
              <a:buChar char="q"/>
            </a:pPr>
            <a:r>
              <a:rPr lang="en-GB" sz="2900" dirty="0" smtClean="0"/>
              <a:t>What </a:t>
            </a:r>
            <a:r>
              <a:rPr lang="en-GB" sz="2900" dirty="0"/>
              <a:t>is our firm’s working capital requirement</a:t>
            </a:r>
            <a:r>
              <a:rPr lang="en-GB" sz="2900" dirty="0" smtClean="0"/>
              <a:t>?</a:t>
            </a:r>
          </a:p>
          <a:p>
            <a:pPr marL="0" indent="0">
              <a:buNone/>
            </a:pPr>
            <a:endParaRPr lang="en-GB" sz="2900" dirty="0"/>
          </a:p>
          <a:p>
            <a:pPr>
              <a:buFont typeface="Wingdings" pitchFamily="2" charset="2"/>
              <a:buChar char="q"/>
            </a:pPr>
            <a:r>
              <a:rPr lang="en-GB" sz="2900" dirty="0"/>
              <a:t>What is our debt / equity ratio?</a:t>
            </a:r>
          </a:p>
          <a:p>
            <a:pPr marL="0" indent="0">
              <a:buNone/>
            </a:pPr>
            <a:endParaRPr lang="en-GB" sz="2900" dirty="0"/>
          </a:p>
          <a:p>
            <a:pPr>
              <a:buFont typeface="Wingdings" pitchFamily="2" charset="2"/>
              <a:buChar char="q"/>
            </a:pPr>
            <a:r>
              <a:rPr lang="en-GB" sz="2900" dirty="0"/>
              <a:t> </a:t>
            </a:r>
            <a:r>
              <a:rPr lang="en-GB" sz="2900" dirty="0" smtClean="0"/>
              <a:t>Are </a:t>
            </a:r>
            <a:r>
              <a:rPr lang="en-GB" sz="2900" dirty="0"/>
              <a:t>we able to consistently keep within our banking arrangements? </a:t>
            </a:r>
          </a:p>
          <a:p>
            <a:pPr marL="0" indent="0">
              <a:buNone/>
            </a:pPr>
            <a:r>
              <a:rPr lang="en-GB" sz="2900" dirty="0"/>
              <a:t> </a:t>
            </a:r>
            <a:endParaRPr lang="en-GB" sz="2900" dirty="0" smtClean="0"/>
          </a:p>
          <a:p>
            <a:pPr>
              <a:buFont typeface="Wingdings" pitchFamily="2" charset="2"/>
              <a:buChar char="q"/>
            </a:pPr>
            <a:r>
              <a:rPr lang="en-GB" sz="2900" dirty="0" smtClean="0"/>
              <a:t>Is </a:t>
            </a:r>
            <a:r>
              <a:rPr lang="en-GB" sz="2900" dirty="0"/>
              <a:t>a cash call on partners likely to be required shortly?  </a:t>
            </a:r>
          </a:p>
          <a:p>
            <a:pPr marL="0" indent="0">
              <a:buNone/>
            </a:pPr>
            <a:endParaRPr lang="en-GB" sz="2900" dirty="0" smtClean="0"/>
          </a:p>
          <a:p>
            <a:pPr>
              <a:buFont typeface="Wingdings" pitchFamily="2" charset="2"/>
              <a:buChar char="q"/>
            </a:pPr>
            <a:r>
              <a:rPr lang="en-GB" sz="2900" dirty="0" smtClean="0"/>
              <a:t>Are </a:t>
            </a:r>
            <a:r>
              <a:rPr lang="en-GB" sz="2900" dirty="0"/>
              <a:t>we able to make distributions to partners from last year’s profits?</a:t>
            </a:r>
          </a:p>
          <a:p>
            <a:pPr marL="0" indent="0">
              <a:buNone/>
            </a:pPr>
            <a:r>
              <a:rPr lang="en-GB" sz="2900" dirty="0"/>
              <a:t> </a:t>
            </a:r>
          </a:p>
          <a:p>
            <a:pPr>
              <a:buFont typeface="Wingdings" pitchFamily="2" charset="2"/>
              <a:buChar char="q"/>
            </a:pPr>
            <a:r>
              <a:rPr lang="en-GB" sz="2900" dirty="0"/>
              <a:t>Will we be able to pay January’s tax bill?</a:t>
            </a:r>
          </a:p>
          <a:p>
            <a:pPr marL="0" indent="0">
              <a:buNone/>
            </a:pPr>
            <a:r>
              <a:rPr lang="en-GB" sz="2900" dirty="0"/>
              <a:t> </a:t>
            </a:r>
          </a:p>
          <a:p>
            <a:pPr>
              <a:buFont typeface="Wingdings" pitchFamily="2" charset="2"/>
              <a:buChar char="q"/>
            </a:pPr>
            <a:r>
              <a:rPr lang="en-GB" sz="2900" dirty="0" smtClean="0"/>
              <a:t>Will we be able </a:t>
            </a:r>
            <a:r>
              <a:rPr lang="en-GB" sz="2900" dirty="0"/>
              <a:t>to repay capital to partners when they retire?</a:t>
            </a:r>
          </a:p>
          <a:p>
            <a:pPr marL="0" indent="0">
              <a:buNone/>
            </a:pPr>
            <a:r>
              <a:rPr lang="en-GB" sz="2900" dirty="0"/>
              <a:t> </a:t>
            </a:r>
          </a:p>
          <a:p>
            <a:pPr>
              <a:buFont typeface="Wingdings" pitchFamily="2" charset="2"/>
              <a:buNone/>
            </a:pPr>
            <a:endParaRPr lang="en-GB" dirty="0"/>
          </a:p>
        </p:txBody>
      </p:sp>
      <p:sp>
        <p:nvSpPr>
          <p:cNvPr id="5" name="Footer Placeholder 4"/>
          <p:cNvSpPr>
            <a:spLocks noGrp="1"/>
          </p:cNvSpPr>
          <p:nvPr>
            <p:ph type="ftr" sz="quarter" idx="11"/>
          </p:nvPr>
        </p:nvSpPr>
        <p:spPr/>
        <p:txBody>
          <a:bodyPr/>
          <a:lstStyle/>
          <a:p>
            <a:r>
              <a:rPr lang="en-US" sz="1800" dirty="0">
                <a:solidFill>
                  <a:schemeClr val="tx2"/>
                </a:solidFill>
              </a:rPr>
              <a:t>PETER SCOTT CONSULTING</a:t>
            </a:r>
          </a:p>
        </p:txBody>
      </p:sp>
    </p:spTree>
    <p:extLst>
      <p:ext uri="{BB962C8B-B14F-4D97-AF65-F5344CB8AC3E}">
        <p14:creationId xmlns:p14="http://schemas.microsoft.com/office/powerpoint/2010/main" val="1890786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0"/>
            <a:ext cx="7772400" cy="69850"/>
          </a:xfrm>
        </p:spPr>
        <p:txBody>
          <a:bodyPr>
            <a:normAutofit fontScale="90000"/>
          </a:bodyPr>
          <a:lstStyle/>
          <a:p>
            <a:pPr eaLnBrk="1" hangingPunct="1"/>
            <a:endParaRPr lang="en-US" sz="3600" smtClean="0">
              <a:latin typeface="Verdana" pitchFamily="34" charset="0"/>
            </a:endParaRPr>
          </a:p>
        </p:txBody>
      </p:sp>
      <p:sp>
        <p:nvSpPr>
          <p:cNvPr id="40963"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r>
              <a:rPr lang="en-GB" sz="4000" smtClean="0">
                <a:latin typeface="Verdana" pitchFamily="34" charset="0"/>
              </a:rPr>
              <a:t>Work smarter, not harder</a:t>
            </a:r>
          </a:p>
          <a:p>
            <a:pPr eaLnBrk="1" hangingPunct="1">
              <a:buFont typeface="Wingdings" pitchFamily="2" charset="2"/>
              <a:buNone/>
            </a:pPr>
            <a:r>
              <a:rPr lang="en-GB" sz="4000" smtClean="0">
                <a:latin typeface="Verdana" pitchFamily="34" charset="0"/>
              </a:rPr>
              <a:t>Do the basics better </a:t>
            </a:r>
          </a:p>
        </p:txBody>
      </p:sp>
    </p:spTree>
    <p:extLst>
      <p:ext uri="{BB962C8B-B14F-4D97-AF65-F5344CB8AC3E}">
        <p14:creationId xmlns:p14="http://schemas.microsoft.com/office/powerpoint/2010/main" val="23927076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z="3200" smtClean="0">
                <a:latin typeface="Verdana" pitchFamily="34" charset="0"/>
              </a:rPr>
              <a:t>Put the squeeze on your business</a:t>
            </a:r>
            <a:endParaRPr lang="en-US" sz="3200" smtClean="0">
              <a:latin typeface="Verdana" pitchFamily="34" charset="0"/>
            </a:endParaRPr>
          </a:p>
        </p:txBody>
      </p:sp>
      <p:pic>
        <p:nvPicPr>
          <p:cNvPr id="41987" name="Picture 3" descr="Squeez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90763" y="2316163"/>
            <a:ext cx="5491162" cy="3697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26443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2000" smtClean="0">
                <a:latin typeface="Verdana" pitchFamily="34" charset="0"/>
              </a:rPr>
              <a:t>How to get to grips with</a:t>
            </a:r>
            <a:r>
              <a:rPr lang="en-GB" sz="3200" smtClean="0">
                <a:latin typeface="Verdana" pitchFamily="34" charset="0"/>
              </a:rPr>
              <a:t> </a:t>
            </a:r>
            <a:r>
              <a:rPr lang="en-GB" sz="2000" smtClean="0">
                <a:latin typeface="Verdana" pitchFamily="34" charset="0"/>
              </a:rPr>
              <a:t>financial and performance issues?</a:t>
            </a:r>
            <a:r>
              <a:rPr lang="en-GB" sz="3200" smtClean="0">
                <a:latin typeface="Verdana" pitchFamily="34" charset="0"/>
              </a:rPr>
              <a:t> </a:t>
            </a:r>
            <a:endParaRPr lang="en-US" sz="3200" smtClean="0">
              <a:latin typeface="Verdana" pitchFamily="34" charset="0"/>
            </a:endParaRPr>
          </a:p>
        </p:txBody>
      </p:sp>
      <p:sp>
        <p:nvSpPr>
          <p:cNvPr id="43011" name="Rectangle 3"/>
          <p:cNvSpPr>
            <a:spLocks noGrp="1" noChangeArrowheads="1"/>
          </p:cNvSpPr>
          <p:nvPr>
            <p:ph type="body" idx="1"/>
          </p:nvPr>
        </p:nvSpPr>
        <p:spPr/>
        <p:txBody>
          <a:bodyPr/>
          <a:lstStyle/>
          <a:p>
            <a:pPr eaLnBrk="1" hangingPunct="1">
              <a:buFont typeface="Wingdings" pitchFamily="2" charset="2"/>
              <a:buNone/>
            </a:pPr>
            <a:r>
              <a:rPr lang="en-GB" smtClean="0">
                <a:latin typeface="Verdana" pitchFamily="34" charset="0"/>
              </a:rPr>
              <a:t>Analysis is key </a:t>
            </a:r>
            <a:endParaRPr lang="en-US" smtClean="0">
              <a:latin typeface="Verdana" pitchFamily="34" charset="0"/>
            </a:endParaRPr>
          </a:p>
        </p:txBody>
      </p:sp>
    </p:spTree>
    <p:extLst>
      <p:ext uri="{BB962C8B-B14F-4D97-AF65-F5344CB8AC3E}">
        <p14:creationId xmlns:p14="http://schemas.microsoft.com/office/powerpoint/2010/main" val="5914747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3600" smtClean="0">
                <a:latin typeface="Verdana" pitchFamily="34" charset="0"/>
              </a:rPr>
              <a:t>With a view to….?</a:t>
            </a:r>
            <a:endParaRPr lang="en-US" sz="3600" smtClean="0">
              <a:latin typeface="Verdana" pitchFamily="34" charset="0"/>
            </a:endParaRPr>
          </a:p>
        </p:txBody>
      </p:sp>
      <p:sp>
        <p:nvSpPr>
          <p:cNvPr id="45059" name="Rectangle 3"/>
          <p:cNvSpPr>
            <a:spLocks noGrp="1" noChangeArrowheads="1"/>
          </p:cNvSpPr>
          <p:nvPr>
            <p:ph type="body" idx="1"/>
          </p:nvPr>
        </p:nvSpPr>
        <p:spPr/>
        <p:txBody>
          <a:bodyPr/>
          <a:lstStyle/>
          <a:p>
            <a:pPr eaLnBrk="1" hangingPunct="1"/>
            <a:r>
              <a:rPr lang="en-GB" dirty="0" smtClean="0"/>
              <a:t>Diagnosing the causes of slow cash generation</a:t>
            </a:r>
          </a:p>
          <a:p>
            <a:pPr eaLnBrk="1" hangingPunct="1"/>
            <a:r>
              <a:rPr lang="en-GB" dirty="0" smtClean="0"/>
              <a:t>Diagnosis will point to solutions </a:t>
            </a:r>
            <a:endParaRPr lang="en-US" dirty="0" smtClean="0"/>
          </a:p>
        </p:txBody>
      </p:sp>
    </p:spTree>
    <p:extLst>
      <p:ext uri="{BB962C8B-B14F-4D97-AF65-F5344CB8AC3E}">
        <p14:creationId xmlns:p14="http://schemas.microsoft.com/office/powerpoint/2010/main" val="1644228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sz="3200" smtClean="0">
                <a:latin typeface="Verdana" pitchFamily="34" charset="0"/>
              </a:rPr>
              <a:t>Avoid Financial Information Overload</a:t>
            </a:r>
            <a:endParaRPr lang="en-US" sz="3200" smtClean="0">
              <a:latin typeface="Verdana" pitchFamily="34" charset="0"/>
            </a:endParaRPr>
          </a:p>
        </p:txBody>
      </p:sp>
      <p:sp>
        <p:nvSpPr>
          <p:cNvPr id="47107" name="Rectangle 3"/>
          <p:cNvSpPr>
            <a:spLocks noGrp="1" noChangeArrowheads="1"/>
          </p:cNvSpPr>
          <p:nvPr>
            <p:ph type="body" idx="1"/>
          </p:nvPr>
        </p:nvSpPr>
        <p:spPr/>
        <p:txBody>
          <a:bodyPr/>
          <a:lstStyle/>
          <a:p>
            <a:pPr eaLnBrk="1" hangingPunct="1"/>
            <a:endParaRPr lang="en-GB" smtClean="0"/>
          </a:p>
          <a:p>
            <a:pPr eaLnBrk="1" hangingPunct="1"/>
            <a:endParaRPr lang="en-GB" smtClean="0"/>
          </a:p>
          <a:p>
            <a:pPr eaLnBrk="1" hangingPunct="1">
              <a:buFont typeface="Wingdings" pitchFamily="2" charset="2"/>
              <a:buNone/>
            </a:pPr>
            <a:r>
              <a:rPr lang="en-GB" sz="4800" smtClean="0">
                <a:latin typeface="Verdana" pitchFamily="34" charset="0"/>
              </a:rPr>
              <a:t>KEEP IT SIMPLE</a:t>
            </a:r>
          </a:p>
        </p:txBody>
      </p:sp>
    </p:spTree>
    <p:extLst>
      <p:ext uri="{BB962C8B-B14F-4D97-AF65-F5344CB8AC3E}">
        <p14:creationId xmlns:p14="http://schemas.microsoft.com/office/powerpoint/2010/main" val="18776498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GB" sz="3600" smtClean="0">
                <a:latin typeface="Verdana" pitchFamily="34" charset="0"/>
              </a:rPr>
              <a:t>Work in progress</a:t>
            </a:r>
          </a:p>
        </p:txBody>
      </p:sp>
      <p:sp>
        <p:nvSpPr>
          <p:cNvPr id="84995" name="Rectangle 3"/>
          <p:cNvSpPr>
            <a:spLocks noGrp="1" noChangeArrowheads="1"/>
          </p:cNvSpPr>
          <p:nvPr>
            <p:ph type="body" idx="1"/>
          </p:nvPr>
        </p:nvSpPr>
        <p:spPr/>
        <p:txBody>
          <a:bodyPr/>
          <a:lstStyle/>
          <a:p>
            <a:pPr marL="284163" indent="-284163" eaLnBrk="1" hangingPunct="1">
              <a:lnSpc>
                <a:spcPct val="90000"/>
              </a:lnSpc>
              <a:buFont typeface="Wingdings" pitchFamily="2" charset="2"/>
              <a:buNone/>
            </a:pPr>
            <a:r>
              <a:rPr lang="en-GB" sz="2000" smtClean="0">
                <a:latin typeface="Verdana" pitchFamily="34" charset="0"/>
              </a:rPr>
              <a:t>For </a:t>
            </a:r>
            <a:r>
              <a:rPr lang="en-GB" sz="2000" b="1" smtClean="0">
                <a:latin typeface="Verdana" pitchFamily="34" charset="0"/>
              </a:rPr>
              <a:t>each</a:t>
            </a:r>
            <a:r>
              <a:rPr lang="en-GB" sz="2000" smtClean="0">
                <a:latin typeface="Verdana" pitchFamily="34" charset="0"/>
              </a:rPr>
              <a:t> work type/group/partner </a:t>
            </a:r>
          </a:p>
          <a:p>
            <a:pPr marL="284163" indent="-284163" eaLnBrk="1" hangingPunct="1">
              <a:lnSpc>
                <a:spcPct val="90000"/>
              </a:lnSpc>
              <a:buFont typeface="Wingdings" pitchFamily="2" charset="2"/>
              <a:buNone/>
            </a:pPr>
            <a:endParaRPr lang="en-GB" sz="2000" smtClean="0">
              <a:latin typeface="Verdana" pitchFamily="34" charset="0"/>
            </a:endParaRPr>
          </a:p>
          <a:p>
            <a:pPr marL="284163" indent="-284163" eaLnBrk="1" hangingPunct="1">
              <a:lnSpc>
                <a:spcPct val="90000"/>
              </a:lnSpc>
            </a:pPr>
            <a:r>
              <a:rPr lang="en-GB" sz="2000" smtClean="0">
                <a:latin typeface="Verdana" pitchFamily="34" charset="0"/>
              </a:rPr>
              <a:t>Monthly WIP carried over last 12 months</a:t>
            </a:r>
          </a:p>
          <a:p>
            <a:pPr marL="284163" indent="-284163" eaLnBrk="1" hangingPunct="1">
              <a:lnSpc>
                <a:spcPct val="90000"/>
              </a:lnSpc>
            </a:pPr>
            <a:r>
              <a:rPr lang="en-GB" sz="2000" smtClean="0">
                <a:latin typeface="Verdana" pitchFamily="34" charset="0"/>
              </a:rPr>
              <a:t>Current aged WIP</a:t>
            </a:r>
          </a:p>
          <a:p>
            <a:pPr marL="284163" indent="-284163" eaLnBrk="1" hangingPunct="1">
              <a:lnSpc>
                <a:spcPct val="90000"/>
              </a:lnSpc>
            </a:pPr>
            <a:r>
              <a:rPr lang="en-GB" sz="2000" smtClean="0">
                <a:latin typeface="Verdana" pitchFamily="34" charset="0"/>
              </a:rPr>
              <a:t>Billing profile over last 12 months</a:t>
            </a:r>
          </a:p>
          <a:p>
            <a:pPr marL="284163" indent="-284163" eaLnBrk="1" hangingPunct="1">
              <a:lnSpc>
                <a:spcPct val="90000"/>
              </a:lnSpc>
            </a:pPr>
            <a:r>
              <a:rPr lang="en-GB" sz="2000" smtClean="0">
                <a:latin typeface="Verdana" pitchFamily="34" charset="0"/>
              </a:rPr>
              <a:t>WIP at last three year ends</a:t>
            </a:r>
          </a:p>
          <a:p>
            <a:pPr marL="284163" indent="-284163" eaLnBrk="1" hangingPunct="1">
              <a:lnSpc>
                <a:spcPct val="90000"/>
              </a:lnSpc>
            </a:pPr>
            <a:r>
              <a:rPr lang="en-GB" sz="2000" smtClean="0">
                <a:latin typeface="Verdana" pitchFamily="34" charset="0"/>
              </a:rPr>
              <a:t>Billing targets</a:t>
            </a:r>
          </a:p>
          <a:p>
            <a:pPr marL="284163" indent="-284163" eaLnBrk="1" hangingPunct="1">
              <a:lnSpc>
                <a:spcPct val="90000"/>
              </a:lnSpc>
            </a:pPr>
            <a:r>
              <a:rPr lang="en-GB" sz="2000" smtClean="0">
                <a:latin typeface="Verdana" pitchFamily="34" charset="0"/>
              </a:rPr>
              <a:t>Terms of business</a:t>
            </a:r>
          </a:p>
          <a:p>
            <a:pPr marL="284163" indent="-284163" eaLnBrk="1" hangingPunct="1">
              <a:lnSpc>
                <a:spcPct val="90000"/>
              </a:lnSpc>
            </a:pPr>
            <a:r>
              <a:rPr lang="en-GB" sz="2000" smtClean="0">
                <a:latin typeface="Verdana" pitchFamily="34" charset="0"/>
              </a:rPr>
              <a:t>Money on account</a:t>
            </a:r>
          </a:p>
          <a:p>
            <a:pPr marL="284163" indent="-284163" eaLnBrk="1" hangingPunct="1">
              <a:lnSpc>
                <a:spcPct val="90000"/>
              </a:lnSpc>
            </a:pPr>
            <a:r>
              <a:rPr lang="en-GB" sz="2000" smtClean="0">
                <a:latin typeface="Verdana" pitchFamily="34" charset="0"/>
              </a:rPr>
              <a:t>Unbilled disbursements carried</a:t>
            </a:r>
          </a:p>
        </p:txBody>
      </p:sp>
    </p:spTree>
    <p:extLst>
      <p:ext uri="{BB962C8B-B14F-4D97-AF65-F5344CB8AC3E}">
        <p14:creationId xmlns:p14="http://schemas.microsoft.com/office/powerpoint/2010/main" val="106559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800" dirty="0">
                <a:solidFill>
                  <a:schemeClr val="tx2"/>
                </a:solidFill>
              </a:rPr>
              <a:t>PETER SCOTT CONSULTING</a:t>
            </a:r>
          </a:p>
        </p:txBody>
      </p:sp>
      <p:sp>
        <p:nvSpPr>
          <p:cNvPr id="434178" name="Rectangle 2"/>
          <p:cNvSpPr>
            <a:spLocks noGrp="1" noChangeArrowheads="1"/>
          </p:cNvSpPr>
          <p:nvPr>
            <p:ph type="title"/>
          </p:nvPr>
        </p:nvSpPr>
        <p:spPr>
          <a:xfrm>
            <a:off x="467544" y="188640"/>
            <a:ext cx="8476431" cy="864096"/>
          </a:xfrm>
        </p:spPr>
        <p:txBody>
          <a:bodyPr>
            <a:noAutofit/>
          </a:bodyPr>
          <a:lstStyle/>
          <a:p>
            <a:pPr algn="l"/>
            <a:r>
              <a:rPr lang="en-US" sz="2800" dirty="0" smtClean="0"/>
              <a:t>Acting in the following ways may tend to show that you have achieved these outcomes …</a:t>
            </a:r>
            <a:endParaRPr lang="en-US" sz="2800" dirty="0"/>
          </a:p>
        </p:txBody>
      </p:sp>
      <p:sp>
        <p:nvSpPr>
          <p:cNvPr id="434179" name="Rectangle 3"/>
          <p:cNvSpPr>
            <a:spLocks noGrp="1" noChangeArrowheads="1"/>
          </p:cNvSpPr>
          <p:nvPr>
            <p:ph type="body" idx="1"/>
          </p:nvPr>
        </p:nvSpPr>
        <p:spPr/>
        <p:txBody>
          <a:bodyPr>
            <a:normAutofit/>
          </a:bodyPr>
          <a:lstStyle/>
          <a:p>
            <a:pPr>
              <a:buFont typeface="Wingdings" pitchFamily="2" charset="2"/>
              <a:buNone/>
            </a:pPr>
            <a:r>
              <a:rPr lang="en-GB" sz="2000" b="1" dirty="0" smtClean="0">
                <a:latin typeface="Verdana" pitchFamily="34" charset="0"/>
              </a:rPr>
              <a:t>IB (10.2) </a:t>
            </a:r>
            <a:r>
              <a:rPr lang="en-GB" sz="2000" dirty="0" smtClean="0">
                <a:latin typeface="Verdana" pitchFamily="34" charset="0"/>
              </a:rPr>
              <a:t>– actively monitoring your financial stability and viability in order to identify and mitigate any risks to the public</a:t>
            </a:r>
          </a:p>
          <a:p>
            <a:pPr>
              <a:buFont typeface="Wingdings" pitchFamily="2" charset="2"/>
              <a:buNone/>
            </a:pPr>
            <a:r>
              <a:rPr lang="en-GB" sz="2000" b="1" dirty="0" smtClean="0">
                <a:latin typeface="Verdana" pitchFamily="34" charset="0"/>
              </a:rPr>
              <a:t>IB (10.3) </a:t>
            </a:r>
            <a:r>
              <a:rPr lang="en-GB" sz="2000" dirty="0" smtClean="0">
                <a:latin typeface="Verdana" pitchFamily="34" charset="0"/>
              </a:rPr>
              <a:t>– notifying the SRA promptly of any indicators of serious financial difficulty …..</a:t>
            </a:r>
          </a:p>
          <a:p>
            <a:pPr>
              <a:buFont typeface="Wingdings" pitchFamily="2" charset="2"/>
              <a:buNone/>
            </a:pPr>
            <a:r>
              <a:rPr lang="en-GB" sz="2000" b="1" dirty="0" smtClean="0">
                <a:latin typeface="Verdana" pitchFamily="34" charset="0"/>
              </a:rPr>
              <a:t>IB (10.4) </a:t>
            </a:r>
            <a:r>
              <a:rPr lang="en-GB" sz="2000" dirty="0" smtClean="0">
                <a:latin typeface="Verdana" pitchFamily="34" charset="0"/>
              </a:rPr>
              <a:t>– notifying the SRA promptly when you become aware that your business may not be financially viable to continue trading as a going concern …..</a:t>
            </a:r>
            <a:endParaRPr lang="en-GB" sz="2000" dirty="0">
              <a:latin typeface="Verdana" pitchFamily="34" charset="0"/>
            </a:endParaRPr>
          </a:p>
        </p:txBody>
      </p:sp>
    </p:spTree>
    <p:extLst>
      <p:ext uri="{BB962C8B-B14F-4D97-AF65-F5344CB8AC3E}">
        <p14:creationId xmlns:p14="http://schemas.microsoft.com/office/powerpoint/2010/main" val="1661942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50938" y="214313"/>
            <a:ext cx="7793037" cy="1049337"/>
          </a:xfrm>
        </p:spPr>
        <p:txBody>
          <a:bodyPr/>
          <a:lstStyle/>
          <a:p>
            <a:pPr eaLnBrk="1" hangingPunct="1"/>
            <a:r>
              <a:rPr lang="en-GB" sz="3600" smtClean="0">
                <a:latin typeface="Verdana" pitchFamily="34" charset="0"/>
              </a:rPr>
              <a:t>Work in progress</a:t>
            </a:r>
            <a:endParaRPr lang="en-US" sz="3600" smtClean="0">
              <a:latin typeface="Verdana" pitchFamily="34" charset="0"/>
            </a:endParaRPr>
          </a:p>
        </p:txBody>
      </p:sp>
      <p:sp>
        <p:nvSpPr>
          <p:cNvPr id="86019" name="Text Box 3"/>
          <p:cNvSpPr txBox="1">
            <a:spLocks noChangeArrowheads="1"/>
          </p:cNvSpPr>
          <p:nvPr/>
        </p:nvSpPr>
        <p:spPr bwMode="auto">
          <a:xfrm>
            <a:off x="808038" y="1622425"/>
            <a:ext cx="575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2000" b="1">
                <a:latin typeface="Arial" pitchFamily="34" charset="0"/>
              </a:rPr>
              <a:t>Relatively easy to measure, monitor and value</a:t>
            </a:r>
            <a:endParaRPr lang="en-US" sz="2000" b="1">
              <a:latin typeface="Arial" pitchFamily="34" charset="0"/>
            </a:endParaRPr>
          </a:p>
        </p:txBody>
      </p:sp>
      <p:sp>
        <p:nvSpPr>
          <p:cNvPr id="86020" name="Rectangle 4"/>
          <p:cNvSpPr>
            <a:spLocks noChangeArrowheads="1"/>
          </p:cNvSpPr>
          <p:nvPr/>
        </p:nvSpPr>
        <p:spPr bwMode="auto">
          <a:xfrm>
            <a:off x="1116013" y="2492375"/>
            <a:ext cx="1655762"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1400" b="1">
                <a:latin typeface="Arial" pitchFamily="34" charset="0"/>
              </a:rPr>
              <a:t>HOURS</a:t>
            </a:r>
            <a:endParaRPr lang="en-US" sz="1400" b="1">
              <a:latin typeface="Arial" pitchFamily="34" charset="0"/>
            </a:endParaRPr>
          </a:p>
        </p:txBody>
      </p:sp>
      <p:sp>
        <p:nvSpPr>
          <p:cNvPr id="86021" name="Rectangle 5"/>
          <p:cNvSpPr>
            <a:spLocks noChangeArrowheads="1"/>
          </p:cNvSpPr>
          <p:nvPr/>
        </p:nvSpPr>
        <p:spPr bwMode="auto">
          <a:xfrm>
            <a:off x="2124075" y="4868863"/>
            <a:ext cx="2160588"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1400" b="1">
                <a:latin typeface="Arial" pitchFamily="34" charset="0"/>
              </a:rPr>
              <a:t>Provisions</a:t>
            </a:r>
            <a:endParaRPr lang="en-US" sz="1400" b="1">
              <a:latin typeface="Arial" pitchFamily="34" charset="0"/>
            </a:endParaRPr>
          </a:p>
        </p:txBody>
      </p:sp>
      <p:sp>
        <p:nvSpPr>
          <p:cNvPr id="86022" name="Rectangle 6"/>
          <p:cNvSpPr>
            <a:spLocks noChangeArrowheads="1"/>
          </p:cNvSpPr>
          <p:nvPr/>
        </p:nvSpPr>
        <p:spPr bwMode="auto">
          <a:xfrm>
            <a:off x="2124075" y="4149725"/>
            <a:ext cx="2087563"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1400" b="1">
                <a:latin typeface="Arial" pitchFamily="34" charset="0"/>
              </a:rPr>
              <a:t>Adjust for realised rate</a:t>
            </a:r>
            <a:endParaRPr lang="en-US" sz="1400" b="1">
              <a:latin typeface="Arial" pitchFamily="34" charset="0"/>
            </a:endParaRPr>
          </a:p>
        </p:txBody>
      </p:sp>
      <p:sp>
        <p:nvSpPr>
          <p:cNvPr id="86023" name="Rectangle 7"/>
          <p:cNvSpPr>
            <a:spLocks noChangeArrowheads="1"/>
          </p:cNvSpPr>
          <p:nvPr/>
        </p:nvSpPr>
        <p:spPr bwMode="auto">
          <a:xfrm>
            <a:off x="2124075" y="3429000"/>
            <a:ext cx="2160588"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1400" b="1">
                <a:latin typeface="Arial" pitchFamily="34" charset="0"/>
              </a:rPr>
              <a:t>BOOK WIP</a:t>
            </a:r>
            <a:endParaRPr lang="en-US" sz="1400" b="1">
              <a:latin typeface="Arial" pitchFamily="34" charset="0"/>
            </a:endParaRPr>
          </a:p>
        </p:txBody>
      </p:sp>
      <p:sp>
        <p:nvSpPr>
          <p:cNvPr id="86024" name="Rectangle 8"/>
          <p:cNvSpPr>
            <a:spLocks noChangeArrowheads="1"/>
          </p:cNvSpPr>
          <p:nvPr/>
        </p:nvSpPr>
        <p:spPr bwMode="auto">
          <a:xfrm>
            <a:off x="3348038" y="2492375"/>
            <a:ext cx="1655762"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1400" b="1">
                <a:latin typeface="Arial" pitchFamily="34" charset="0"/>
              </a:rPr>
              <a:t>RATE</a:t>
            </a:r>
            <a:endParaRPr lang="en-US" sz="1400" b="1">
              <a:latin typeface="Arial" pitchFamily="34" charset="0"/>
            </a:endParaRPr>
          </a:p>
        </p:txBody>
      </p:sp>
      <p:sp>
        <p:nvSpPr>
          <p:cNvPr id="86025" name="Rectangle 9"/>
          <p:cNvSpPr>
            <a:spLocks noChangeArrowheads="1"/>
          </p:cNvSpPr>
          <p:nvPr/>
        </p:nvSpPr>
        <p:spPr bwMode="auto">
          <a:xfrm>
            <a:off x="2124075" y="5661025"/>
            <a:ext cx="22320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sz="1400" b="1">
                <a:latin typeface="Arial" pitchFamily="34" charset="0"/>
              </a:rPr>
              <a:t>Accurate WIP value</a:t>
            </a:r>
            <a:endParaRPr lang="en-US" sz="1400" b="1">
              <a:latin typeface="Arial" pitchFamily="34" charset="0"/>
            </a:endParaRPr>
          </a:p>
        </p:txBody>
      </p:sp>
      <p:sp>
        <p:nvSpPr>
          <p:cNvPr id="86026" name="Line 10"/>
          <p:cNvSpPr>
            <a:spLocks noChangeShapeType="1"/>
          </p:cNvSpPr>
          <p:nvPr/>
        </p:nvSpPr>
        <p:spPr bwMode="auto">
          <a:xfrm>
            <a:off x="2195513" y="3068638"/>
            <a:ext cx="4318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7" name="Line 11"/>
          <p:cNvSpPr>
            <a:spLocks noChangeShapeType="1"/>
          </p:cNvSpPr>
          <p:nvPr/>
        </p:nvSpPr>
        <p:spPr bwMode="auto">
          <a:xfrm flipH="1">
            <a:off x="3635375" y="3068638"/>
            <a:ext cx="4318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8" name="Line 12"/>
          <p:cNvSpPr>
            <a:spLocks noChangeShapeType="1"/>
          </p:cNvSpPr>
          <p:nvPr/>
        </p:nvSpPr>
        <p:spPr bwMode="auto">
          <a:xfrm>
            <a:off x="3059113" y="3933825"/>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9" name="Line 13"/>
          <p:cNvSpPr>
            <a:spLocks noChangeShapeType="1"/>
          </p:cNvSpPr>
          <p:nvPr/>
        </p:nvSpPr>
        <p:spPr bwMode="auto">
          <a:xfrm>
            <a:off x="3059113" y="46529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0" name="Line 14"/>
          <p:cNvSpPr>
            <a:spLocks noChangeShapeType="1"/>
          </p:cNvSpPr>
          <p:nvPr/>
        </p:nvSpPr>
        <p:spPr bwMode="auto">
          <a:xfrm>
            <a:off x="3059113" y="537368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1" name="Line 15"/>
          <p:cNvSpPr>
            <a:spLocks noChangeShapeType="1"/>
          </p:cNvSpPr>
          <p:nvPr/>
        </p:nvSpPr>
        <p:spPr bwMode="auto">
          <a:xfrm flipH="1">
            <a:off x="4427538" y="4365625"/>
            <a:ext cx="1368425"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2" name="Text Box 16"/>
          <p:cNvSpPr txBox="1">
            <a:spLocks noChangeArrowheads="1"/>
          </p:cNvSpPr>
          <p:nvPr/>
        </p:nvSpPr>
        <p:spPr bwMode="auto">
          <a:xfrm>
            <a:off x="5992813" y="4071938"/>
            <a:ext cx="3032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2000" b="1">
                <a:solidFill>
                  <a:srgbClr val="3333CC"/>
                </a:solidFill>
                <a:latin typeface="Arial" pitchFamily="34" charset="0"/>
              </a:rPr>
              <a:t>Important KPI – should </a:t>
            </a:r>
          </a:p>
          <a:p>
            <a:pPr eaLnBrk="1" hangingPunct="1"/>
            <a:r>
              <a:rPr lang="en-GB" sz="2000" b="1">
                <a:solidFill>
                  <a:srgbClr val="3333CC"/>
                </a:solidFill>
                <a:latin typeface="Arial" pitchFamily="34" charset="0"/>
              </a:rPr>
              <a:t>be calculated monthly</a:t>
            </a:r>
            <a:endParaRPr lang="en-US" sz="2000" b="1">
              <a:solidFill>
                <a:srgbClr val="3333CC"/>
              </a:solidFill>
              <a:latin typeface="Arial" pitchFamily="34" charset="0"/>
            </a:endParaRPr>
          </a:p>
        </p:txBody>
      </p:sp>
      <p:sp>
        <p:nvSpPr>
          <p:cNvPr id="86033" name="Line 17"/>
          <p:cNvSpPr>
            <a:spLocks noChangeShapeType="1"/>
          </p:cNvSpPr>
          <p:nvPr/>
        </p:nvSpPr>
        <p:spPr bwMode="auto">
          <a:xfrm flipH="1" flipV="1">
            <a:off x="4427538" y="5157788"/>
            <a:ext cx="129698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4" name="Text Box 18"/>
          <p:cNvSpPr txBox="1">
            <a:spLocks noChangeArrowheads="1"/>
          </p:cNvSpPr>
          <p:nvPr/>
        </p:nvSpPr>
        <p:spPr bwMode="auto">
          <a:xfrm>
            <a:off x="6064250" y="5295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sz="2000" b="1">
              <a:latin typeface="Arial" pitchFamily="34" charset="0"/>
            </a:endParaRPr>
          </a:p>
        </p:txBody>
      </p:sp>
      <p:sp>
        <p:nvSpPr>
          <p:cNvPr id="86035" name="Text Box 19"/>
          <p:cNvSpPr txBox="1">
            <a:spLocks noChangeArrowheads="1"/>
          </p:cNvSpPr>
          <p:nvPr/>
        </p:nvSpPr>
        <p:spPr bwMode="auto">
          <a:xfrm>
            <a:off x="5992813" y="5151438"/>
            <a:ext cx="2511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2000" b="1">
                <a:solidFill>
                  <a:srgbClr val="3333CC"/>
                </a:solidFill>
                <a:latin typeface="Arial" pitchFamily="34" charset="0"/>
              </a:rPr>
              <a:t>Regular review and</a:t>
            </a:r>
          </a:p>
          <a:p>
            <a:pPr eaLnBrk="1" hangingPunct="1"/>
            <a:r>
              <a:rPr lang="en-GB" sz="2000" b="1">
                <a:solidFill>
                  <a:srgbClr val="3333CC"/>
                </a:solidFill>
                <a:latin typeface="Arial" pitchFamily="34" charset="0"/>
              </a:rPr>
              <a:t>assessment</a:t>
            </a:r>
            <a:endParaRPr lang="en-US" sz="2000" b="1">
              <a:solidFill>
                <a:srgbClr val="3333CC"/>
              </a:solidFill>
              <a:latin typeface="Arial" pitchFamily="34" charset="0"/>
            </a:endParaRPr>
          </a:p>
        </p:txBody>
      </p:sp>
    </p:spTree>
    <p:extLst>
      <p:ext uri="{BB962C8B-B14F-4D97-AF65-F5344CB8AC3E}">
        <p14:creationId xmlns:p14="http://schemas.microsoft.com/office/powerpoint/2010/main" val="42806033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GB" sz="3600" smtClean="0">
                <a:latin typeface="Verdana" pitchFamily="34" charset="0"/>
              </a:rPr>
              <a:t>Debtors </a:t>
            </a:r>
          </a:p>
        </p:txBody>
      </p:sp>
      <p:sp>
        <p:nvSpPr>
          <p:cNvPr id="87043" name="Rectangle 3"/>
          <p:cNvSpPr>
            <a:spLocks noGrp="1" noChangeArrowheads="1"/>
          </p:cNvSpPr>
          <p:nvPr>
            <p:ph type="body" idx="1"/>
          </p:nvPr>
        </p:nvSpPr>
        <p:spPr/>
        <p:txBody>
          <a:bodyPr/>
          <a:lstStyle/>
          <a:p>
            <a:pPr marL="284163" indent="-284163" eaLnBrk="1" hangingPunct="1">
              <a:buFont typeface="Wingdings" pitchFamily="2" charset="2"/>
              <a:buNone/>
            </a:pPr>
            <a:r>
              <a:rPr lang="en-GB" sz="2400" smtClean="0">
                <a:latin typeface="Verdana" pitchFamily="34" charset="0"/>
              </a:rPr>
              <a:t>For </a:t>
            </a:r>
            <a:r>
              <a:rPr lang="en-GB" sz="2400" b="1" smtClean="0">
                <a:latin typeface="Verdana" pitchFamily="34" charset="0"/>
              </a:rPr>
              <a:t>each</a:t>
            </a:r>
            <a:r>
              <a:rPr lang="en-GB" sz="2400" smtClean="0">
                <a:latin typeface="Verdana" pitchFamily="34" charset="0"/>
              </a:rPr>
              <a:t> work type/group/partner</a:t>
            </a:r>
          </a:p>
          <a:p>
            <a:pPr marL="284163" indent="-284163" eaLnBrk="1" hangingPunct="1">
              <a:buFont typeface="Wingdings" pitchFamily="2" charset="2"/>
              <a:buNone/>
            </a:pPr>
            <a:endParaRPr lang="en-GB" sz="2400" smtClean="0">
              <a:latin typeface="Verdana" pitchFamily="34" charset="0"/>
            </a:endParaRPr>
          </a:p>
          <a:p>
            <a:pPr marL="284163" indent="-284163" eaLnBrk="1" hangingPunct="1"/>
            <a:r>
              <a:rPr lang="en-GB" sz="2400" smtClean="0">
                <a:latin typeface="Verdana" pitchFamily="34" charset="0"/>
              </a:rPr>
              <a:t>Average value of debtors carried</a:t>
            </a:r>
          </a:p>
          <a:p>
            <a:pPr marL="284163" indent="-284163" eaLnBrk="1" hangingPunct="1"/>
            <a:r>
              <a:rPr lang="en-GB" sz="2400" smtClean="0">
                <a:latin typeface="Verdana" pitchFamily="34" charset="0"/>
              </a:rPr>
              <a:t>Current aged debtors</a:t>
            </a:r>
          </a:p>
          <a:p>
            <a:pPr marL="284163" indent="-284163" eaLnBrk="1" hangingPunct="1"/>
            <a:r>
              <a:rPr lang="en-GB" sz="2400" smtClean="0">
                <a:latin typeface="Verdana" pitchFamily="34" charset="0"/>
              </a:rPr>
              <a:t>Cash collection profile</a:t>
            </a:r>
          </a:p>
          <a:p>
            <a:pPr marL="284163" indent="-284163" eaLnBrk="1" hangingPunct="1"/>
            <a:r>
              <a:rPr lang="en-GB" sz="2400" smtClean="0">
                <a:latin typeface="Verdana" pitchFamily="34" charset="0"/>
              </a:rPr>
              <a:t>Cash collection targets</a:t>
            </a:r>
          </a:p>
          <a:p>
            <a:pPr marL="284163" indent="-284163" eaLnBrk="1" hangingPunct="1"/>
            <a:r>
              <a:rPr lang="en-GB" sz="2400" smtClean="0">
                <a:latin typeface="Verdana" pitchFamily="34" charset="0"/>
              </a:rPr>
              <a:t>Terms of business</a:t>
            </a:r>
          </a:p>
          <a:p>
            <a:pPr marL="284163" indent="-284163" eaLnBrk="1" hangingPunct="1"/>
            <a:r>
              <a:rPr lang="en-GB" sz="2400" smtClean="0">
                <a:latin typeface="Verdana" pitchFamily="34" charset="0"/>
              </a:rPr>
              <a:t>Monies held on account of bills</a:t>
            </a:r>
          </a:p>
        </p:txBody>
      </p:sp>
    </p:spTree>
    <p:extLst>
      <p:ext uri="{BB962C8B-B14F-4D97-AF65-F5344CB8AC3E}">
        <p14:creationId xmlns:p14="http://schemas.microsoft.com/office/powerpoint/2010/main" val="32467581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hangingPunct="1"/>
            <a:r>
              <a:rPr lang="en-GB" sz="3600" smtClean="0">
                <a:latin typeface="Verdana" pitchFamily="34" charset="0"/>
              </a:rPr>
              <a:t>Debtors - actions</a:t>
            </a:r>
          </a:p>
        </p:txBody>
      </p:sp>
      <p:sp>
        <p:nvSpPr>
          <p:cNvPr id="88067" name="Rectangle 3"/>
          <p:cNvSpPr>
            <a:spLocks noGrp="1" noChangeArrowheads="1"/>
          </p:cNvSpPr>
          <p:nvPr>
            <p:ph type="body" idx="1"/>
          </p:nvPr>
        </p:nvSpPr>
        <p:spPr/>
        <p:txBody>
          <a:bodyPr/>
          <a:lstStyle/>
          <a:p>
            <a:pPr marL="284163" indent="-284163" defTabSz="190500" eaLnBrk="1" hangingPunct="1"/>
            <a:r>
              <a:rPr lang="en-GB" sz="2400" smtClean="0">
                <a:latin typeface="Verdana" pitchFamily="34" charset="0"/>
              </a:rPr>
              <a:t>Cash collection targets </a:t>
            </a:r>
          </a:p>
          <a:p>
            <a:pPr marL="284163" indent="-284163" defTabSz="190500" eaLnBrk="1" hangingPunct="1"/>
            <a:r>
              <a:rPr lang="en-GB" sz="2400" smtClean="0">
                <a:latin typeface="Verdana" pitchFamily="34" charset="0"/>
              </a:rPr>
              <a:t>Review all unpaid bills over 30 days  </a:t>
            </a:r>
          </a:p>
          <a:p>
            <a:pPr marL="284163" indent="-284163" defTabSz="190500" eaLnBrk="1" hangingPunct="1"/>
            <a:r>
              <a:rPr lang="en-GB" sz="2400" smtClean="0">
                <a:latin typeface="Verdana" pitchFamily="34" charset="0"/>
              </a:rPr>
              <a:t>Use your credit control system</a:t>
            </a:r>
          </a:p>
          <a:p>
            <a:pPr marL="284163" indent="-284163" defTabSz="190500" eaLnBrk="1" hangingPunct="1"/>
            <a:r>
              <a:rPr lang="en-GB" sz="2400" smtClean="0">
                <a:latin typeface="Verdana" pitchFamily="34" charset="0"/>
              </a:rPr>
              <a:t>Link cash collection to distributions of profit</a:t>
            </a:r>
          </a:p>
          <a:p>
            <a:pPr marL="284163" indent="-284163" defTabSz="190500" eaLnBrk="1" hangingPunct="1"/>
            <a:endParaRPr lang="en-GB" sz="2400" smtClean="0">
              <a:latin typeface="Verdana" pitchFamily="34" charset="0"/>
            </a:endParaRPr>
          </a:p>
        </p:txBody>
      </p:sp>
    </p:spTree>
    <p:extLst>
      <p:ext uri="{BB962C8B-B14F-4D97-AF65-F5344CB8AC3E}">
        <p14:creationId xmlns:p14="http://schemas.microsoft.com/office/powerpoint/2010/main" val="1288896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GB" sz="3600" smtClean="0">
                <a:latin typeface="Verdana" pitchFamily="34" charset="0"/>
              </a:rPr>
              <a:t>Lock Up</a:t>
            </a:r>
            <a:endParaRPr lang="en-US" sz="3600" smtClean="0">
              <a:latin typeface="Verdana" pitchFamily="34" charset="0"/>
            </a:endParaRPr>
          </a:p>
        </p:txBody>
      </p:sp>
      <p:sp>
        <p:nvSpPr>
          <p:cNvPr id="89091" name="Text Box 3"/>
          <p:cNvSpPr txBox="1">
            <a:spLocks noChangeArrowheads="1"/>
          </p:cNvSpPr>
          <p:nvPr/>
        </p:nvSpPr>
        <p:spPr bwMode="auto">
          <a:xfrm>
            <a:off x="663575" y="1762125"/>
            <a:ext cx="7977188"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2000" b="1">
                <a:latin typeface="Verdana" pitchFamily="34" charset="0"/>
              </a:rPr>
              <a:t>Means value of work tied up in WIP and debtors</a:t>
            </a:r>
          </a:p>
          <a:p>
            <a:pPr eaLnBrk="1" hangingPunct="1">
              <a:buFontTx/>
              <a:buChar char="-"/>
            </a:pPr>
            <a:r>
              <a:rPr lang="en-GB" sz="2000" b="1">
                <a:solidFill>
                  <a:srgbClr val="3333CC"/>
                </a:solidFill>
                <a:latin typeface="Verdana" pitchFamily="34" charset="0"/>
              </a:rPr>
              <a:t>Plus disbursements</a:t>
            </a:r>
          </a:p>
          <a:p>
            <a:pPr eaLnBrk="1" hangingPunct="1">
              <a:buFontTx/>
              <a:buChar char="-"/>
            </a:pPr>
            <a:endParaRPr lang="en-GB" sz="2000" b="1">
              <a:solidFill>
                <a:srgbClr val="3333CC"/>
              </a:solidFill>
              <a:latin typeface="Verdana" pitchFamily="34" charset="0"/>
            </a:endParaRPr>
          </a:p>
          <a:p>
            <a:pPr eaLnBrk="1" hangingPunct="1"/>
            <a:r>
              <a:rPr lang="en-GB" sz="2000" b="1">
                <a:latin typeface="Verdana" pitchFamily="34" charset="0"/>
              </a:rPr>
              <a:t>Expressed as number of days</a:t>
            </a:r>
          </a:p>
          <a:p>
            <a:pPr eaLnBrk="1" hangingPunct="1">
              <a:buFontTx/>
              <a:buChar char="-"/>
            </a:pPr>
            <a:r>
              <a:rPr lang="en-GB" sz="2000" b="1">
                <a:solidFill>
                  <a:srgbClr val="3333CC"/>
                </a:solidFill>
                <a:latin typeface="Verdana" pitchFamily="34" charset="0"/>
              </a:rPr>
              <a:t>the time taken from doing work to getting paid</a:t>
            </a:r>
          </a:p>
          <a:p>
            <a:pPr eaLnBrk="1" hangingPunct="1">
              <a:buFontTx/>
              <a:buChar char="-"/>
            </a:pPr>
            <a:endParaRPr lang="en-GB" sz="2000" b="1">
              <a:solidFill>
                <a:srgbClr val="3333CC"/>
              </a:solidFill>
              <a:latin typeface="Verdana" pitchFamily="34" charset="0"/>
            </a:endParaRPr>
          </a:p>
          <a:p>
            <a:pPr eaLnBrk="1" hangingPunct="1"/>
            <a:r>
              <a:rPr lang="en-GB" sz="2000" b="1">
                <a:latin typeface="Verdana" pitchFamily="34" charset="0"/>
              </a:rPr>
              <a:t>Therefore calculated on production not billing</a:t>
            </a:r>
          </a:p>
          <a:p>
            <a:pPr eaLnBrk="1" hangingPunct="1">
              <a:buFontTx/>
              <a:buChar char="-"/>
            </a:pPr>
            <a:r>
              <a:rPr lang="en-GB" sz="2000" b="1">
                <a:solidFill>
                  <a:srgbClr val="3333CC"/>
                </a:solidFill>
                <a:latin typeface="Verdana" pitchFamily="34" charset="0"/>
              </a:rPr>
              <a:t>Billing lock up calculations distort this view</a:t>
            </a:r>
          </a:p>
          <a:p>
            <a:pPr eaLnBrk="1" hangingPunct="1">
              <a:buFontTx/>
              <a:buChar char="-"/>
            </a:pPr>
            <a:endParaRPr lang="en-GB" sz="2000" b="1">
              <a:solidFill>
                <a:srgbClr val="3333CC"/>
              </a:solidFill>
              <a:latin typeface="Verdana" pitchFamily="34" charset="0"/>
            </a:endParaRPr>
          </a:p>
          <a:p>
            <a:pPr eaLnBrk="1" hangingPunct="1"/>
            <a:r>
              <a:rPr lang="en-GB" sz="2000" b="1">
                <a:latin typeface="Verdana" pitchFamily="34" charset="0"/>
              </a:rPr>
              <a:t>Use to benchmark each area by what we would expect</a:t>
            </a:r>
          </a:p>
          <a:p>
            <a:pPr eaLnBrk="1" hangingPunct="1"/>
            <a:r>
              <a:rPr lang="en-GB" sz="2000" b="1">
                <a:solidFill>
                  <a:srgbClr val="3333CC"/>
                </a:solidFill>
                <a:latin typeface="Verdana" pitchFamily="34" charset="0"/>
              </a:rPr>
              <a:t>- Need to link this to funding</a:t>
            </a:r>
            <a:endParaRPr lang="en-US" sz="2000" b="1">
              <a:solidFill>
                <a:srgbClr val="3333CC"/>
              </a:solidFill>
              <a:latin typeface="Verdana" pitchFamily="34" charset="0"/>
            </a:endParaRPr>
          </a:p>
        </p:txBody>
      </p:sp>
    </p:spTree>
    <p:extLst>
      <p:ext uri="{BB962C8B-B14F-4D97-AF65-F5344CB8AC3E}">
        <p14:creationId xmlns:p14="http://schemas.microsoft.com/office/powerpoint/2010/main" val="29349607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50938" y="214313"/>
            <a:ext cx="7793037" cy="1141412"/>
          </a:xfrm>
        </p:spPr>
        <p:txBody>
          <a:bodyPr/>
          <a:lstStyle/>
          <a:p>
            <a:pPr algn="ctr" eaLnBrk="1" hangingPunct="1"/>
            <a:r>
              <a:rPr lang="en-GB" sz="3600" smtClean="0">
                <a:latin typeface="Verdana" pitchFamily="34" charset="0"/>
              </a:rPr>
              <a:t>How much is your ‘lock-up’?</a:t>
            </a:r>
          </a:p>
        </p:txBody>
      </p:sp>
      <p:sp>
        <p:nvSpPr>
          <p:cNvPr id="90115" name="Rectangle 3"/>
          <p:cNvSpPr>
            <a:spLocks noGrp="1" noChangeArrowheads="1"/>
          </p:cNvSpPr>
          <p:nvPr>
            <p:ph type="body" idx="1"/>
          </p:nvPr>
        </p:nvSpPr>
        <p:spPr>
          <a:xfrm>
            <a:off x="990600" y="1484313"/>
            <a:ext cx="7234238" cy="4535487"/>
          </a:xfrm>
        </p:spPr>
        <p:txBody>
          <a:bodyPr/>
          <a:lstStyle/>
          <a:p>
            <a:pPr marL="284163" indent="-284163" defTabSz="190500" eaLnBrk="1" hangingPunct="1"/>
            <a:r>
              <a:rPr lang="en-GB" sz="2400" smtClean="0">
                <a:latin typeface="Verdana" pitchFamily="34" charset="0"/>
              </a:rPr>
              <a:t> </a:t>
            </a:r>
            <a:r>
              <a:rPr lang="en-GB" sz="2400" b="1" smtClean="0">
                <a:latin typeface="Verdana" pitchFamily="34" charset="0"/>
              </a:rPr>
              <a:t>“lock-up”</a:t>
            </a:r>
            <a:r>
              <a:rPr lang="en-GB" sz="2400" smtClean="0">
                <a:latin typeface="Verdana" pitchFamily="34" charset="0"/>
              </a:rPr>
              <a:t> </a:t>
            </a:r>
            <a:r>
              <a:rPr lang="en-GB" sz="2400" i="1" smtClean="0">
                <a:latin typeface="Verdana" pitchFamily="34" charset="0"/>
              </a:rPr>
              <a:t>(work done not paid for)</a:t>
            </a:r>
            <a:r>
              <a:rPr lang="en-GB" sz="2400" smtClean="0">
                <a:latin typeface="Verdana" pitchFamily="34" charset="0"/>
              </a:rPr>
              <a:t> </a:t>
            </a:r>
          </a:p>
          <a:p>
            <a:pPr marL="284163" indent="-284163" defTabSz="190500" eaLnBrk="1" hangingPunct="1">
              <a:buFont typeface="Wingdings" pitchFamily="2" charset="2"/>
              <a:buNone/>
            </a:pPr>
            <a:r>
              <a:rPr lang="en-GB" sz="2400" smtClean="0">
                <a:latin typeface="Verdana" pitchFamily="34" charset="0"/>
              </a:rPr>
              <a:t>   = WIP </a:t>
            </a:r>
          </a:p>
          <a:p>
            <a:pPr marL="284163" indent="-284163" defTabSz="190500" eaLnBrk="1" hangingPunct="1">
              <a:buFont typeface="Wingdings" pitchFamily="2" charset="2"/>
              <a:buNone/>
            </a:pPr>
            <a:r>
              <a:rPr lang="en-GB" sz="2400" smtClean="0">
                <a:latin typeface="Verdana" pitchFamily="34" charset="0"/>
              </a:rPr>
              <a:t>   + Unbilled disbursements</a:t>
            </a:r>
          </a:p>
          <a:p>
            <a:pPr marL="284163" indent="-284163" defTabSz="190500" eaLnBrk="1" hangingPunct="1">
              <a:buFont typeface="Wingdings" pitchFamily="2" charset="2"/>
              <a:buNone/>
            </a:pPr>
            <a:r>
              <a:rPr lang="en-GB" sz="2400" smtClean="0">
                <a:latin typeface="Verdana" pitchFamily="34" charset="0"/>
              </a:rPr>
              <a:t>   + Unpaid bills (net of VAT)</a:t>
            </a:r>
          </a:p>
          <a:p>
            <a:pPr marL="284163" indent="-284163" defTabSz="190500" eaLnBrk="1" hangingPunct="1">
              <a:buFont typeface="Wingdings" pitchFamily="2" charset="2"/>
              <a:buNone/>
            </a:pPr>
            <a:r>
              <a:rPr lang="en-GB" sz="2400" smtClean="0">
                <a:latin typeface="Verdana" pitchFamily="34" charset="0"/>
              </a:rPr>
              <a:t>  </a:t>
            </a:r>
          </a:p>
          <a:p>
            <a:pPr marL="284163" indent="-284163" defTabSz="190500" eaLnBrk="1" hangingPunct="1"/>
            <a:r>
              <a:rPr lang="en-GB" sz="2400" b="1" smtClean="0">
                <a:latin typeface="Verdana" pitchFamily="34" charset="0"/>
              </a:rPr>
              <a:t>“Excess lock-up?”</a:t>
            </a:r>
          </a:p>
          <a:p>
            <a:pPr marL="284163" indent="-284163" defTabSz="190500" eaLnBrk="1" hangingPunct="1">
              <a:buFont typeface="Wingdings" pitchFamily="2" charset="2"/>
              <a:buNone/>
            </a:pPr>
            <a:r>
              <a:rPr lang="en-GB" sz="2400" smtClean="0">
                <a:latin typeface="Verdana" pitchFamily="34" charset="0"/>
              </a:rPr>
              <a:t>   = WIP over [  ] days?</a:t>
            </a:r>
          </a:p>
          <a:p>
            <a:pPr marL="284163" indent="-284163" defTabSz="190500" eaLnBrk="1" hangingPunct="1">
              <a:buFont typeface="Wingdings" pitchFamily="2" charset="2"/>
              <a:buNone/>
            </a:pPr>
            <a:r>
              <a:rPr lang="en-GB" sz="2400" smtClean="0">
                <a:latin typeface="Verdana" pitchFamily="34" charset="0"/>
              </a:rPr>
              <a:t>   + Debtors over [  ] days?</a:t>
            </a:r>
            <a:r>
              <a:rPr lang="en-GB" smtClean="0"/>
              <a:t>   </a:t>
            </a:r>
          </a:p>
        </p:txBody>
      </p:sp>
    </p:spTree>
    <p:extLst>
      <p:ext uri="{BB962C8B-B14F-4D97-AF65-F5344CB8AC3E}">
        <p14:creationId xmlns:p14="http://schemas.microsoft.com/office/powerpoint/2010/main" val="10912719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sz="3200" smtClean="0">
                <a:latin typeface="Verdana" pitchFamily="34" charset="0"/>
              </a:rPr>
              <a:t>What do ‘leading edge’ firms do?</a:t>
            </a:r>
            <a:endParaRPr lang="en-US" sz="3200" smtClean="0">
              <a:latin typeface="Verdana" pitchFamily="34" charset="0"/>
            </a:endParaRPr>
          </a:p>
        </p:txBody>
      </p:sp>
      <p:sp>
        <p:nvSpPr>
          <p:cNvPr id="91139" name="Rectangle 3"/>
          <p:cNvSpPr>
            <a:spLocks noGrp="1" noChangeArrowheads="1"/>
          </p:cNvSpPr>
          <p:nvPr>
            <p:ph type="body" idx="1"/>
          </p:nvPr>
        </p:nvSpPr>
        <p:spPr/>
        <p:txBody>
          <a:bodyPr/>
          <a:lstStyle/>
          <a:p>
            <a:pPr eaLnBrk="1" hangingPunct="1">
              <a:buFont typeface="Wingdings" pitchFamily="2" charset="2"/>
              <a:buNone/>
            </a:pPr>
            <a:endParaRPr lang="en-GB" smtClean="0"/>
          </a:p>
          <a:p>
            <a:pPr eaLnBrk="1" hangingPunct="1">
              <a:buFont typeface="Wingdings" pitchFamily="2" charset="2"/>
              <a:buNone/>
            </a:pPr>
            <a:endParaRPr lang="en-GB" smtClean="0"/>
          </a:p>
          <a:p>
            <a:pPr eaLnBrk="1" hangingPunct="1">
              <a:buFont typeface="Wingdings" pitchFamily="2" charset="2"/>
              <a:buNone/>
            </a:pPr>
            <a:r>
              <a:rPr lang="en-GB" smtClean="0"/>
              <a:t>(See notes)</a:t>
            </a:r>
            <a:endParaRPr lang="en-US" smtClean="0"/>
          </a:p>
        </p:txBody>
      </p:sp>
    </p:spTree>
    <p:extLst>
      <p:ext uri="{BB962C8B-B14F-4D97-AF65-F5344CB8AC3E}">
        <p14:creationId xmlns:p14="http://schemas.microsoft.com/office/powerpoint/2010/main" val="30235822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sz="3600" smtClean="0">
                <a:latin typeface="Verdana" pitchFamily="34" charset="0"/>
              </a:rPr>
              <a:t>LOCK UP AND FUNDING</a:t>
            </a:r>
            <a:endParaRPr lang="en-US" sz="3600" smtClean="0">
              <a:latin typeface="Verdana" pitchFamily="34" charset="0"/>
            </a:endParaRPr>
          </a:p>
        </p:txBody>
      </p:sp>
      <p:sp>
        <p:nvSpPr>
          <p:cNvPr id="92163" name="Rectangle 3"/>
          <p:cNvSpPr>
            <a:spLocks noGrp="1" noChangeArrowheads="1"/>
          </p:cNvSpPr>
          <p:nvPr>
            <p:ph type="body" idx="1"/>
          </p:nvPr>
        </p:nvSpPr>
        <p:spPr/>
        <p:txBody>
          <a:bodyPr/>
          <a:lstStyle/>
          <a:p>
            <a:pPr eaLnBrk="1" hangingPunct="1">
              <a:lnSpc>
                <a:spcPct val="90000"/>
              </a:lnSpc>
            </a:pPr>
            <a:r>
              <a:rPr lang="en-GB" sz="2000" smtClean="0">
                <a:latin typeface="Verdana" pitchFamily="34" charset="0"/>
              </a:rPr>
              <a:t>If keeping pressure on lock up…</a:t>
            </a:r>
          </a:p>
          <a:p>
            <a:pPr eaLnBrk="1" hangingPunct="1">
              <a:lnSpc>
                <a:spcPct val="90000"/>
              </a:lnSpc>
            </a:pPr>
            <a:r>
              <a:rPr lang="en-GB" sz="2000" smtClean="0">
                <a:latin typeface="Verdana" pitchFamily="34" charset="0"/>
              </a:rPr>
              <a:t>…but running short of cash</a:t>
            </a:r>
          </a:p>
          <a:p>
            <a:pPr eaLnBrk="1" hangingPunct="1">
              <a:lnSpc>
                <a:spcPct val="90000"/>
              </a:lnSpc>
            </a:pPr>
            <a:r>
              <a:rPr lang="en-GB" sz="2000" smtClean="0">
                <a:latin typeface="Verdana" pitchFamily="34" charset="0"/>
              </a:rPr>
              <a:t>And profits are being maintained…</a:t>
            </a:r>
          </a:p>
          <a:p>
            <a:pPr eaLnBrk="1" hangingPunct="1">
              <a:lnSpc>
                <a:spcPct val="90000"/>
              </a:lnSpc>
            </a:pPr>
            <a:r>
              <a:rPr lang="en-GB" sz="2000" smtClean="0">
                <a:latin typeface="Verdana" pitchFamily="34" charset="0"/>
              </a:rPr>
              <a:t>…with significant growth being experienced</a:t>
            </a:r>
          </a:p>
          <a:p>
            <a:pPr eaLnBrk="1" hangingPunct="1">
              <a:lnSpc>
                <a:spcPct val="90000"/>
              </a:lnSpc>
            </a:pPr>
            <a:endParaRPr lang="en-GB" sz="2000" smtClean="0">
              <a:latin typeface="Verdana" pitchFamily="34" charset="0"/>
            </a:endParaRPr>
          </a:p>
          <a:p>
            <a:pPr eaLnBrk="1" hangingPunct="1">
              <a:lnSpc>
                <a:spcPct val="90000"/>
              </a:lnSpc>
            </a:pPr>
            <a:r>
              <a:rPr lang="en-GB" sz="2000" smtClean="0">
                <a:latin typeface="Verdana" pitchFamily="34" charset="0"/>
              </a:rPr>
              <a:t>Then business is becoming under funded</a:t>
            </a:r>
          </a:p>
          <a:p>
            <a:pPr lvl="1" eaLnBrk="1" hangingPunct="1">
              <a:lnSpc>
                <a:spcPct val="90000"/>
              </a:lnSpc>
            </a:pPr>
            <a:r>
              <a:rPr lang="en-GB" sz="2000" b="1" smtClean="0">
                <a:solidFill>
                  <a:srgbClr val="3333CC"/>
                </a:solidFill>
                <a:latin typeface="Verdana" pitchFamily="34" charset="0"/>
              </a:rPr>
              <a:t>Mix of capital, borrowing and credit taken</a:t>
            </a:r>
          </a:p>
          <a:p>
            <a:pPr eaLnBrk="1" hangingPunct="1">
              <a:lnSpc>
                <a:spcPct val="90000"/>
              </a:lnSpc>
            </a:pPr>
            <a:r>
              <a:rPr lang="en-GB" sz="2000" smtClean="0">
                <a:latin typeface="Verdana" pitchFamily="34" charset="0"/>
              </a:rPr>
              <a:t>Risk of overtrading</a:t>
            </a:r>
          </a:p>
          <a:p>
            <a:pPr lvl="1" eaLnBrk="1" hangingPunct="1">
              <a:lnSpc>
                <a:spcPct val="90000"/>
              </a:lnSpc>
            </a:pPr>
            <a:r>
              <a:rPr lang="en-GB" sz="2000" b="1" smtClean="0">
                <a:solidFill>
                  <a:srgbClr val="3333CC"/>
                </a:solidFill>
                <a:latin typeface="Verdana" pitchFamily="34" charset="0"/>
              </a:rPr>
              <a:t>Cannot fund growth in working capital</a:t>
            </a:r>
          </a:p>
          <a:p>
            <a:pPr lvl="1" eaLnBrk="1" hangingPunct="1">
              <a:lnSpc>
                <a:spcPct val="90000"/>
              </a:lnSpc>
            </a:pPr>
            <a:r>
              <a:rPr lang="en-GB" sz="2000" b="1" smtClean="0">
                <a:solidFill>
                  <a:srgbClr val="3333CC"/>
                </a:solidFill>
                <a:latin typeface="Verdana" pitchFamily="34" charset="0"/>
              </a:rPr>
              <a:t>More acute if not on full earnings basis as will be looking at wrong measures and drawing wrong conclusions</a:t>
            </a:r>
            <a:endParaRPr lang="en-US" sz="2000" b="1" smtClean="0">
              <a:solidFill>
                <a:srgbClr val="3333CC"/>
              </a:solidFill>
              <a:latin typeface="Verdana" pitchFamily="34" charset="0"/>
            </a:endParaRPr>
          </a:p>
        </p:txBody>
      </p:sp>
    </p:spTree>
    <p:extLst>
      <p:ext uri="{BB962C8B-B14F-4D97-AF65-F5344CB8AC3E}">
        <p14:creationId xmlns:p14="http://schemas.microsoft.com/office/powerpoint/2010/main" val="7731766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sz="3600" smtClean="0">
                <a:latin typeface="Verdana" pitchFamily="34" charset="0"/>
              </a:rPr>
              <a:t>Lock-up</a:t>
            </a:r>
          </a:p>
        </p:txBody>
      </p:sp>
      <p:sp>
        <p:nvSpPr>
          <p:cNvPr id="93187" name="Rectangle 3"/>
          <p:cNvSpPr>
            <a:spLocks noGrp="1" noChangeArrowheads="1"/>
          </p:cNvSpPr>
          <p:nvPr>
            <p:ph type="body" idx="1"/>
          </p:nvPr>
        </p:nvSpPr>
        <p:spPr/>
        <p:txBody>
          <a:bodyPr/>
          <a:lstStyle/>
          <a:p>
            <a:pPr marL="284163" indent="-284163" eaLnBrk="1" hangingPunct="1">
              <a:buFont typeface="Wingdings" pitchFamily="2" charset="2"/>
              <a:buNone/>
            </a:pPr>
            <a:r>
              <a:rPr lang="en-GB" sz="2400" smtClean="0">
                <a:latin typeface="Verdana" pitchFamily="34" charset="0"/>
              </a:rPr>
              <a:t>For </a:t>
            </a:r>
            <a:r>
              <a:rPr lang="en-GB" sz="2400" b="1" smtClean="0">
                <a:latin typeface="Verdana" pitchFamily="34" charset="0"/>
              </a:rPr>
              <a:t>each</a:t>
            </a:r>
            <a:r>
              <a:rPr lang="en-GB" sz="2400" smtClean="0">
                <a:latin typeface="Verdana" pitchFamily="34" charset="0"/>
              </a:rPr>
              <a:t> work type/group/partner</a:t>
            </a:r>
          </a:p>
          <a:p>
            <a:pPr marL="284163" indent="-284163" eaLnBrk="1" hangingPunct="1">
              <a:buFont typeface="Wingdings" pitchFamily="2" charset="2"/>
              <a:buNone/>
            </a:pPr>
            <a:endParaRPr lang="en-GB" sz="2400" smtClean="0">
              <a:latin typeface="Verdana" pitchFamily="34" charset="0"/>
            </a:endParaRPr>
          </a:p>
          <a:p>
            <a:pPr marL="284163" indent="-284163" eaLnBrk="1" hangingPunct="1"/>
            <a:r>
              <a:rPr lang="en-GB" sz="2400" smtClean="0">
                <a:latin typeface="Verdana" pitchFamily="34" charset="0"/>
              </a:rPr>
              <a:t>Average lock-up as % of annual turnover</a:t>
            </a:r>
          </a:p>
          <a:p>
            <a:pPr marL="284163" indent="-284163" eaLnBrk="1" hangingPunct="1"/>
            <a:r>
              <a:rPr lang="en-GB" sz="2400" smtClean="0">
                <a:latin typeface="Verdana" pitchFamily="34" charset="0"/>
              </a:rPr>
              <a:t>Aged lock-up</a:t>
            </a:r>
          </a:p>
          <a:p>
            <a:pPr marL="284163" indent="-284163" eaLnBrk="1" hangingPunct="1"/>
            <a:r>
              <a:rPr lang="en-GB" sz="2400" smtClean="0">
                <a:latin typeface="Verdana" pitchFamily="34" charset="0"/>
              </a:rPr>
              <a:t>Value of one day’s/month’s lock-up</a:t>
            </a:r>
          </a:p>
          <a:p>
            <a:pPr marL="284163" indent="-284163" eaLnBrk="1" hangingPunct="1"/>
            <a:endParaRPr lang="en-GB" sz="2400" smtClean="0">
              <a:latin typeface="Verdana" pitchFamily="34" charset="0"/>
            </a:endParaRPr>
          </a:p>
        </p:txBody>
      </p:sp>
    </p:spTree>
    <p:extLst>
      <p:ext uri="{BB962C8B-B14F-4D97-AF65-F5344CB8AC3E}">
        <p14:creationId xmlns:p14="http://schemas.microsoft.com/office/powerpoint/2010/main" val="18609314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sz="3600" smtClean="0">
                <a:latin typeface="Verdana" pitchFamily="34" charset="0"/>
              </a:rPr>
              <a:t>Cash outgoings</a:t>
            </a:r>
          </a:p>
        </p:txBody>
      </p:sp>
      <p:sp>
        <p:nvSpPr>
          <p:cNvPr id="94211" name="Rectangle 3"/>
          <p:cNvSpPr>
            <a:spLocks noGrp="1" noChangeArrowheads="1"/>
          </p:cNvSpPr>
          <p:nvPr>
            <p:ph type="body" idx="1"/>
          </p:nvPr>
        </p:nvSpPr>
        <p:spPr/>
        <p:txBody>
          <a:bodyPr/>
          <a:lstStyle/>
          <a:p>
            <a:pPr marL="284163" indent="-284163" eaLnBrk="1" hangingPunct="1"/>
            <a:r>
              <a:rPr lang="en-GB" sz="2400" smtClean="0">
                <a:latin typeface="Verdana" pitchFamily="34" charset="0"/>
              </a:rPr>
              <a:t>Monthly cash outlay</a:t>
            </a:r>
          </a:p>
          <a:p>
            <a:pPr marL="284163" indent="-284163" eaLnBrk="1" hangingPunct="1"/>
            <a:r>
              <a:rPr lang="en-GB" sz="2400" smtClean="0">
                <a:latin typeface="Verdana" pitchFamily="34" charset="0"/>
              </a:rPr>
              <a:t>Monthly cash receipts</a:t>
            </a:r>
          </a:p>
          <a:p>
            <a:pPr marL="284163" indent="-284163" eaLnBrk="1" hangingPunct="1"/>
            <a:r>
              <a:rPr lang="en-GB" sz="2400" smtClean="0">
                <a:latin typeface="Verdana" pitchFamily="34" charset="0"/>
              </a:rPr>
              <a:t>Monthly NET inflow/outflow</a:t>
            </a:r>
          </a:p>
          <a:p>
            <a:pPr marL="284163" indent="-284163" eaLnBrk="1" hangingPunct="1"/>
            <a:r>
              <a:rPr lang="en-GB" sz="2400" smtClean="0">
                <a:latin typeface="Verdana" pitchFamily="34" charset="0"/>
              </a:rPr>
              <a:t>Cash flow projections</a:t>
            </a:r>
          </a:p>
        </p:txBody>
      </p:sp>
    </p:spTree>
    <p:extLst>
      <p:ext uri="{BB962C8B-B14F-4D97-AF65-F5344CB8AC3E}">
        <p14:creationId xmlns:p14="http://schemas.microsoft.com/office/powerpoint/2010/main" val="22517957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sz="3600" smtClean="0">
                <a:latin typeface="Verdana" pitchFamily="34" charset="0"/>
              </a:rPr>
              <a:t>Finance group infrastructure</a:t>
            </a:r>
          </a:p>
        </p:txBody>
      </p:sp>
      <p:sp>
        <p:nvSpPr>
          <p:cNvPr id="95235" name="Rectangle 3"/>
          <p:cNvSpPr>
            <a:spLocks noGrp="1" noChangeArrowheads="1"/>
          </p:cNvSpPr>
          <p:nvPr>
            <p:ph type="body" idx="1"/>
          </p:nvPr>
        </p:nvSpPr>
        <p:spPr/>
        <p:txBody>
          <a:bodyPr/>
          <a:lstStyle/>
          <a:p>
            <a:pPr marL="284163" indent="-284163" eaLnBrk="1" hangingPunct="1"/>
            <a:r>
              <a:rPr lang="en-GB" sz="2400" smtClean="0">
                <a:latin typeface="Verdana" pitchFamily="34" charset="0"/>
              </a:rPr>
              <a:t>Structure/headcount</a:t>
            </a:r>
          </a:p>
          <a:p>
            <a:pPr marL="284163" indent="-284163" eaLnBrk="1" hangingPunct="1"/>
            <a:r>
              <a:rPr lang="en-GB" sz="2400" smtClean="0">
                <a:latin typeface="Verdana" pitchFamily="34" charset="0"/>
              </a:rPr>
              <a:t>Credit controllers / revenue managers</a:t>
            </a:r>
          </a:p>
          <a:p>
            <a:pPr marL="284163" indent="-284163" eaLnBrk="1" hangingPunct="1"/>
            <a:r>
              <a:rPr lang="en-GB" sz="2400" smtClean="0">
                <a:latin typeface="Verdana" pitchFamily="34" charset="0"/>
              </a:rPr>
              <a:t>Credit control / cash management procedures</a:t>
            </a:r>
          </a:p>
          <a:p>
            <a:pPr marL="284163" indent="-284163" eaLnBrk="1" hangingPunct="1"/>
            <a:r>
              <a:rPr lang="en-GB" sz="2400" smtClean="0">
                <a:latin typeface="Verdana" pitchFamily="34" charset="0"/>
              </a:rPr>
              <a:t>Billing and collection policies</a:t>
            </a:r>
          </a:p>
          <a:p>
            <a:pPr marL="284163" indent="-284163" eaLnBrk="1" hangingPunct="1"/>
            <a:r>
              <a:rPr lang="en-GB" sz="2400" smtClean="0">
                <a:latin typeface="Verdana" pitchFamily="34" charset="0"/>
              </a:rPr>
              <a:t>Systems</a:t>
            </a:r>
            <a:r>
              <a:rPr lang="en-GB" smtClean="0"/>
              <a:t>  </a:t>
            </a:r>
          </a:p>
        </p:txBody>
      </p:sp>
    </p:spTree>
    <p:extLst>
      <p:ext uri="{BB962C8B-B14F-4D97-AF65-F5344CB8AC3E}">
        <p14:creationId xmlns:p14="http://schemas.microsoft.com/office/powerpoint/2010/main" val="11031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3729</Words>
  <Application>Microsoft Office PowerPoint</Application>
  <PresentationFormat>On-screen Show (4:3)</PresentationFormat>
  <Paragraphs>882</Paragraphs>
  <Slides>191</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191</vt:i4>
      </vt:variant>
    </vt:vector>
  </HeadingPairs>
  <TitlesOfParts>
    <vt:vector size="193" baseType="lpstr">
      <vt:lpstr>Office Theme</vt:lpstr>
      <vt:lpstr>Image</vt:lpstr>
      <vt:lpstr>Achieving financial stability under OFR</vt:lpstr>
      <vt:lpstr>The scope of our course today</vt:lpstr>
      <vt:lpstr>1. Understanding the requirements of the Code of Conduct regarding financial stability</vt:lpstr>
      <vt:lpstr>“stability”</vt:lpstr>
      <vt:lpstr>Outcome O (7.4) – Code of Conduct    “you maintain systems and controls for monitoring the financial stability of your firm … and take steps to address issues identified”      </vt:lpstr>
      <vt:lpstr>Acting in the following ways may tend to show that you have achieved these outcomes …</vt:lpstr>
      <vt:lpstr> Outcome O (10.3)   “you must report to the SRA promptly any material changes to relevant information about you, including serious financial difficulty</vt:lpstr>
      <vt:lpstr>‘material’?</vt:lpstr>
      <vt:lpstr>Acting in the following ways may tend to show that you have achieved these outcomes …</vt:lpstr>
      <vt:lpstr>Examples from the Indicative Behaviours which may mean you are not achieving the financial stability outcomes    IB (10.3) – notifying the SRA promptly of any indicators of serious financial difficulty, such as inability to pay your professional indemnity insurance premium, or rent or salaries, or breach of bank covenants     IB (10.4) – notifying the SRA promptly when you become aware that your business may not be financially viable to continue trading as a going concern, for example because of difficult trading conditions, poor cash flow, increasing overheads, loss of managers or employees and / or loss of sources of revenue. </vt:lpstr>
      <vt:lpstr>What should law firms be doing to make financial stability a PRIORITY?</vt:lpstr>
      <vt:lpstr>Who should be responsible for financial management?</vt:lpstr>
      <vt:lpstr>Establish an ‘audit trail’</vt:lpstr>
      <vt:lpstr>  Take appropriate advice, act on it and  document it  </vt:lpstr>
      <vt:lpstr>2. Your financial stability challenges?</vt:lpstr>
      <vt:lpstr>3. Using financial measurement to manage financial stability  Measure what matters</vt:lpstr>
      <vt:lpstr>Measure what matters</vt:lpstr>
      <vt:lpstr>What is the purpose of financial measurement and reporting?  </vt:lpstr>
      <vt:lpstr>To provide clear information to those  running the business to enable them to:    - Know what is happening / will happen in the business    - Make decisions based on sound knowledge   - Take effective action   </vt:lpstr>
      <vt:lpstr>Financial measurement and reporting  - creates KNOWLEDGE  - manages RISKS </vt:lpstr>
      <vt:lpstr>Risk and Knowledge Management</vt:lpstr>
      <vt:lpstr>Financial measurement enables a business to manage performance</vt:lpstr>
      <vt:lpstr>If you cannot measure it, you cannot manage it.</vt:lpstr>
      <vt:lpstr>What do you measure?  What do you report on?      Is your financial measurement and reporting helping or preventing you achieving your objectives?  </vt:lpstr>
      <vt:lpstr>Do you produce data or information?</vt:lpstr>
      <vt:lpstr>How do you use the financial information you produce?</vt:lpstr>
      <vt:lpstr>In a law firm what needs to be measured  - and why?</vt:lpstr>
      <vt:lpstr>Examples of what matters    -How can we measure the financial performance    of each part of our firm?  -How profitable / loss making are each of our clients?  -Which parts of our firm generate good cash flow   or soak up cash?  </vt:lpstr>
      <vt:lpstr>Do you measure things which do not need to be measured in order to run you business    - more effectively?  - more profitably? -  to generate more cash?</vt:lpstr>
      <vt:lpstr>Do you / your people use everything you measure / report?   If not – why do you measure it / report it?</vt:lpstr>
      <vt:lpstr>Is there anything you should measure which you do not currently measure and report on? </vt:lpstr>
      <vt:lpstr>Your key performance indicators? </vt:lpstr>
      <vt:lpstr>Test your KPIs</vt:lpstr>
      <vt:lpstr>Real time or historical information?  For example  - billings  - input</vt:lpstr>
      <vt:lpstr>   Your desired Outcomes?  - Accelerating cash flow? - Improving profitability? - Building performance? - Effective business development? - Managing your risks and compliance?  - Others?   </vt:lpstr>
      <vt:lpstr>Hard copy or available on line?</vt:lpstr>
      <vt:lpstr>   Frequency of reporting?</vt:lpstr>
      <vt:lpstr>NB - inaccurate reports destroy credibility </vt:lpstr>
      <vt:lpstr>  Who needs what?   How far do you disseminate financial information in your firm?  - and for what purpose? </vt:lpstr>
      <vt:lpstr>Is it enough just to provide reports – or do you need to do more?   The role of financial education in a law firm? </vt:lpstr>
      <vt:lpstr>Financial education and training</vt:lpstr>
      <vt:lpstr>Do your partners / other fee earners have financial knowledge gaps?  Do they understand why you provide them with financial reports?  Do they understand why you are asking them to take a certain action? </vt:lpstr>
      <vt:lpstr>Would a financial education programme for your firm help to achieve desired outcomes?   NB – training is a good way to demonstrate compliance  </vt:lpstr>
      <vt:lpstr>4. Managing partner compliance and performance to achieve financial stability  </vt:lpstr>
      <vt:lpstr>Get your partners into shape</vt:lpstr>
      <vt:lpstr>Zero tolerance – partner accountability</vt:lpstr>
      <vt:lpstr>Your partners</vt:lpstr>
      <vt:lpstr>In the good times …..</vt:lpstr>
      <vt:lpstr>In an economic downturn …..</vt:lpstr>
      <vt:lpstr>How can law firms address financial under performance issues in an economic downturn?</vt:lpstr>
      <vt:lpstr>Make the most of what you have</vt:lpstr>
      <vt:lpstr>PowerPoint Presentation</vt:lpstr>
      <vt:lpstr>One of the most sensitive issues for law firms</vt:lpstr>
      <vt:lpstr>Under performance = ? </vt:lpstr>
      <vt:lpstr>Building higher performance </vt:lpstr>
      <vt:lpstr>Do you recognise any of these?</vt:lpstr>
      <vt:lpstr>“Heavyweight gorilla”</vt:lpstr>
      <vt:lpstr>“That’s a great idea  …for the rest of you!” </vt:lpstr>
      <vt:lpstr>“Ahh…only five more years to go” </vt:lpstr>
      <vt:lpstr>Are you forever pushing at a closed door?</vt:lpstr>
      <vt:lpstr>Is your firm firing on all cylinders?  Answer – Yes / No</vt:lpstr>
      <vt:lpstr>Are all your partners hungry?  Answer – Yes / NO</vt:lpstr>
      <vt:lpstr>Do all your partners want to earn more?  Answer – Yes / NO</vt:lpstr>
      <vt:lpstr> Do you have the ‘right   partners’ on board to help  you to achieve your goals?  Answer – Yes / NO</vt:lpstr>
      <vt:lpstr>Are all your  partners prepared  to be managed?  Answer – Yes / NO  </vt:lpstr>
      <vt:lpstr>Are all your  partners supportive of management and of each other?  Answer – Yes / NO  </vt:lpstr>
      <vt:lpstr>Are all your  partners prepared to be accountable?  Answer – Yes / NO</vt:lpstr>
      <vt:lpstr>Are there sanctions on a partner who refuses to comply?  Answer – Yes / NO</vt:lpstr>
      <vt:lpstr>  Do all your partners have  sufficient financial discipline?  Answer – Yes / NO</vt:lpstr>
      <vt:lpstr>Can you say your firm has no  under performing partners?  Answer – Yes / NO</vt:lpstr>
      <vt:lpstr>Do you know how much underperformance is costing you?  Answer – Yes / NO</vt:lpstr>
      <vt:lpstr>Should all your equity partners really be equity partners?  Answer – Yes / NO</vt:lpstr>
      <vt:lpstr>Are you prepared to face up to your issues and deal with them?  Answer – Yes / NO</vt:lpstr>
      <vt:lpstr>Are you prepared to change every ‘NO’ to a ‘YES’?  Answer -    ?       </vt:lpstr>
      <vt:lpstr>Are you prepared to provide the   LEADERSHIP required for change?</vt:lpstr>
      <vt:lpstr>Accountability</vt:lpstr>
      <vt:lpstr>Embody accountability into your governance  arrangements</vt:lpstr>
      <vt:lpstr>Sanctions</vt:lpstr>
      <vt:lpstr>5. Maximising your cash flow</vt:lpstr>
      <vt:lpstr>Who feels like this?</vt:lpstr>
      <vt:lpstr>Cash is king - take control of your cash management</vt:lpstr>
      <vt:lpstr>Cash management priorities</vt:lpstr>
      <vt:lpstr>Working capital</vt:lpstr>
      <vt:lpstr>PowerPoint Presentation</vt:lpstr>
      <vt:lpstr>Put the squeeze on your business</vt:lpstr>
      <vt:lpstr>How to get to grips with financial and performance issues? </vt:lpstr>
      <vt:lpstr>With a view to….?</vt:lpstr>
      <vt:lpstr>Avoid Financial Information Overload</vt:lpstr>
      <vt:lpstr>Work in progress</vt:lpstr>
      <vt:lpstr>Work in progress</vt:lpstr>
      <vt:lpstr>Debtors </vt:lpstr>
      <vt:lpstr>Debtors - actions</vt:lpstr>
      <vt:lpstr>Lock Up</vt:lpstr>
      <vt:lpstr>How much is your ‘lock-up’?</vt:lpstr>
      <vt:lpstr>What do ‘leading edge’ firms do?</vt:lpstr>
      <vt:lpstr>LOCK UP AND FUNDING</vt:lpstr>
      <vt:lpstr>Lock-up</vt:lpstr>
      <vt:lpstr>Cash outgoings</vt:lpstr>
      <vt:lpstr>Finance group infrastructure</vt:lpstr>
      <vt:lpstr>How to use your finance team to maximise cash management</vt:lpstr>
      <vt:lpstr>Financing of practice</vt:lpstr>
      <vt:lpstr>Cash Flow – finding solutions</vt:lpstr>
      <vt:lpstr>Cash management</vt:lpstr>
      <vt:lpstr>Taking instructions/risk management</vt:lpstr>
      <vt:lpstr>Benchmarks (= our new lock-up targets)</vt:lpstr>
      <vt:lpstr>Cash Management</vt:lpstr>
      <vt:lpstr>Cash Management (2)</vt:lpstr>
      <vt:lpstr>PowerPoint Presentation</vt:lpstr>
      <vt:lpstr>PowerPoint Presentation</vt:lpstr>
      <vt:lpstr>Effect of £25k per week variance</vt:lpstr>
      <vt:lpstr>6. Building profitability – practical steps to make a real difference</vt:lpstr>
      <vt:lpstr>Margins are being squeezed</vt:lpstr>
      <vt:lpstr>Drive up revenue – control overheads  Flabby law firms are failing </vt:lpstr>
      <vt:lpstr>Maximising profitability</vt:lpstr>
      <vt:lpstr>Efficiency</vt:lpstr>
      <vt:lpstr>How to get to grips with profitability issues? </vt:lpstr>
      <vt:lpstr>Scope of analysis?</vt:lpstr>
      <vt:lpstr>Avoid Financial Information Overload</vt:lpstr>
      <vt:lpstr>Profitability factors</vt:lpstr>
      <vt:lpstr>The work type / client type focus is crucial to profitability</vt:lpstr>
      <vt:lpstr>Profitability factors</vt:lpstr>
      <vt:lpstr>Work types</vt:lpstr>
      <vt:lpstr>Clients </vt:lpstr>
      <vt:lpstr>The competitive moves</vt:lpstr>
      <vt:lpstr>Profitability factors</vt:lpstr>
      <vt:lpstr>Leverage </vt:lpstr>
      <vt:lpstr>Leverage will differ from group to group</vt:lpstr>
      <vt:lpstr>Leverage – each group should be broadening the base</vt:lpstr>
      <vt:lpstr>Instead of doing this</vt:lpstr>
      <vt:lpstr>Delegation is key to profitability</vt:lpstr>
      <vt:lpstr>Leverage and delegation involve teamworking</vt:lpstr>
      <vt:lpstr>An integrated strategy</vt:lpstr>
      <vt:lpstr>Profitability factors</vt:lpstr>
      <vt:lpstr>Pricing</vt:lpstr>
      <vt:lpstr>Profitability factors</vt:lpstr>
      <vt:lpstr>Chargeable hours</vt:lpstr>
      <vt:lpstr>Profitability factors</vt:lpstr>
      <vt:lpstr>Realisation Rate </vt:lpstr>
      <vt:lpstr>Profitability factors</vt:lpstr>
      <vt:lpstr>Major Overheads</vt:lpstr>
      <vt:lpstr>People costs</vt:lpstr>
      <vt:lpstr>Measures of profitability</vt:lpstr>
      <vt:lpstr>Control overheads – how ‘lean’ are you ?</vt:lpstr>
      <vt:lpstr>Profitability – finding solutions</vt:lpstr>
      <vt:lpstr>Profitability – finding solutions</vt:lpstr>
      <vt:lpstr>.  Build the ‘top line’ – make the most of what you already have  </vt:lpstr>
      <vt:lpstr>Who is never guilty of the ‘Triple Whammies’?</vt:lpstr>
      <vt:lpstr>Pricing</vt:lpstr>
      <vt:lpstr>If…</vt:lpstr>
      <vt:lpstr>£10 p.h rate increase across the board will produce…</vt:lpstr>
      <vt:lpstr>PowerPoint Presentation</vt:lpstr>
      <vt:lpstr>PowerPoint Presentation</vt:lpstr>
      <vt:lpstr>Do you know your matter related hours target?  Are you on target?</vt:lpstr>
      <vt:lpstr>Time</vt:lpstr>
      <vt:lpstr>Time</vt:lpstr>
      <vt:lpstr>Time </vt:lpstr>
      <vt:lpstr>What is ‘matter related time’?</vt:lpstr>
      <vt:lpstr>Why is matter related time not recorded?</vt:lpstr>
      <vt:lpstr>I was told not to record time on the matter!</vt:lpstr>
      <vt:lpstr>PowerPoint Presentation</vt:lpstr>
      <vt:lpstr>PowerPoint Presentation</vt:lpstr>
      <vt:lpstr>PowerPoint Presentation</vt:lpstr>
      <vt:lpstr>I don’t have enough time to record!</vt:lpstr>
      <vt:lpstr>PowerPoint Presentation</vt:lpstr>
      <vt:lpstr>I can’t remember what I did during the day!</vt:lpstr>
      <vt:lpstr>PowerPoint Presentation</vt:lpstr>
      <vt:lpstr>PowerPoint Presentation</vt:lpstr>
      <vt:lpstr>PowerPoint Presentation</vt:lpstr>
      <vt:lpstr>Time is an important  management tool</vt:lpstr>
      <vt:lpstr>Time is about a firm’s   financial health </vt:lpstr>
      <vt:lpstr>1. How to estimate a fee? </vt:lpstr>
      <vt:lpstr>Time is just one factor to be taken into account in arriving at the right price for the job</vt:lpstr>
      <vt:lpstr>If you under record time you are pre-judging the decision as to what is the right price for the job.  Whose decision?</vt:lpstr>
      <vt:lpstr>If you consistently under record time on your work it will not be possible to safely quote a price for a job in the future because you will not know how much that job will cost you to do </vt:lpstr>
      <vt:lpstr>2. Are we working profitably?</vt:lpstr>
      <vt:lpstr>3. How to budget for revenue?</vt:lpstr>
      <vt:lpstr>4. Are we ‘on budget’? </vt:lpstr>
      <vt:lpstr>5. Fully recording your time will help you to achieve your billing targets more easily and quickly.  How?</vt:lpstr>
      <vt:lpstr>An extra 30 minutes recorded per day?</vt:lpstr>
      <vt:lpstr>6. Management of workloads in groups –   - who is busy?  - who is not so busy?</vt:lpstr>
      <vt:lpstr>PowerPoint Presentation</vt:lpstr>
      <vt:lpstr>PowerPoint Presentation</vt:lpstr>
      <vt:lpstr>Realisation rate</vt:lpstr>
      <vt:lpstr>Write off policy</vt:lpstr>
      <vt:lpstr>Benchmarks (= our new targets)</vt:lpstr>
      <vt:lpstr>If…</vt:lpstr>
      <vt:lpstr>By reducing … </vt:lpstr>
      <vt:lpstr>2012 / 13?</vt:lpstr>
      <vt:lpstr>7. Your financial stability action plan?</vt:lpstr>
      <vt:lpstr>What are you going to    take away from today        and do something about?</vt:lpstr>
      <vt:lpstr>Any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Peter</cp:lastModifiedBy>
  <cp:revision>17</cp:revision>
  <dcterms:created xsi:type="dcterms:W3CDTF">2012-01-13T16:54:11Z</dcterms:created>
  <dcterms:modified xsi:type="dcterms:W3CDTF">2012-01-15T18:31:58Z</dcterms:modified>
</cp:coreProperties>
</file>